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6858000" cy="9906000" type="A4"/>
  <p:notesSz cx="6858000" cy="994568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14" autoAdjust="0"/>
  </p:normalViewPr>
  <p:slideViewPr>
    <p:cSldViewPr snapToGrid="0">
      <p:cViewPr varScale="1">
        <p:scale>
          <a:sx n="51" d="100"/>
          <a:sy n="51" d="100"/>
        </p:scale>
        <p:origin x="1580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604D0BF-44BF-5F8F-8187-B20F670280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7250" y="1621191"/>
            <a:ext cx="5143500" cy="3448756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FD24E607-11D5-3D9A-A884-882ACCCB4EA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9" indent="0" algn="ctr">
              <a:buNone/>
              <a:defRPr sz="1125"/>
            </a:lvl2pPr>
            <a:lvl3pPr marL="514356" indent="0" algn="ctr">
              <a:buNone/>
              <a:defRPr sz="1013"/>
            </a:lvl3pPr>
            <a:lvl4pPr marL="771535" indent="0" algn="ctr">
              <a:buNone/>
              <a:defRPr sz="900"/>
            </a:lvl4pPr>
            <a:lvl5pPr marL="1028713" indent="0" algn="ctr">
              <a:buNone/>
              <a:defRPr sz="900"/>
            </a:lvl5pPr>
            <a:lvl6pPr marL="1285892" indent="0" algn="ctr">
              <a:buNone/>
              <a:defRPr sz="900"/>
            </a:lvl6pPr>
            <a:lvl7pPr marL="1543070" indent="0" algn="ctr">
              <a:buNone/>
              <a:defRPr sz="900"/>
            </a:lvl7pPr>
            <a:lvl8pPr marL="1800248" indent="0" algn="ctr">
              <a:buNone/>
              <a:defRPr sz="900"/>
            </a:lvl8pPr>
            <a:lvl9pPr marL="2057426" indent="0" algn="ctr">
              <a:buNone/>
              <a:defRPr sz="9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8B410C8-D2E4-BD5F-BD58-3F6BE51A59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930C2-A5CE-4549-8397-88134842A846}" type="datetimeFigureOut">
              <a:rPr kumimoji="1" lang="ja-JP" altLang="en-US" smtClean="0"/>
              <a:t>2022/7/5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01AD016-5784-DC68-43FD-F000CFC0F5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DB5BBCA-4C70-92BA-2819-53D5B747A8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94156-69DA-4511-ABFE-70493FD522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02402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785037D-CCDC-03E6-20BB-07FB06876D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E0D41E30-B233-255F-F399-27CD931AC7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E12C871-F0DA-65CF-F386-83E7209591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930C2-A5CE-4549-8397-88134842A846}" type="datetimeFigureOut">
              <a:rPr kumimoji="1" lang="ja-JP" altLang="en-US" smtClean="0"/>
              <a:t>2022/7/5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E51BBDC-49E6-62DA-B72F-498F314864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36383A4-3475-1C0C-049E-CE586DBB27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94156-69DA-4511-ABFE-70493FD522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63533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2B6F0BCF-A614-6ED7-E96A-5F9A7B3716C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4907756" y="527403"/>
            <a:ext cx="1478756" cy="8394877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F85DF7E7-876D-5187-980B-CA759C893B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71487" y="527403"/>
            <a:ext cx="4350544" cy="8394877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002D800-42B0-E116-1C1F-5EF5F26DD8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930C2-A5CE-4549-8397-88134842A846}" type="datetimeFigureOut">
              <a:rPr kumimoji="1" lang="ja-JP" altLang="en-US" smtClean="0"/>
              <a:t>2022/7/5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8ED0D14-3DF5-2F68-A534-FF4D8CB352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8F70857-EB46-8350-879C-5AF47AC1F1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94156-69DA-4511-ABFE-70493FD522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65970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5353E7A-DD78-CC33-0676-999DE3CB55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A055994-ED7A-1AFD-214A-43C3AF6A3D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9A4BC12-CA13-0898-7714-376186DF28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930C2-A5CE-4549-8397-88134842A846}" type="datetimeFigureOut">
              <a:rPr kumimoji="1" lang="ja-JP" altLang="en-US" smtClean="0"/>
              <a:t>2022/7/5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28FADF6-EBFB-C30D-C8FA-83E26407FE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0541B46-622E-E082-8EE2-596E510422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94156-69DA-4511-ABFE-70493FD522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80744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856E19D-59C4-F7B8-F1D9-B21561F69A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917" y="2469624"/>
            <a:ext cx="5915025" cy="4120620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2F040CA-A3F5-6871-2F7C-4CECB84794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7917" y="6629228"/>
            <a:ext cx="5915025" cy="2166937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79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6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3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13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92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7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48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26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C13839F-2ECE-A5DC-3AD7-B58B9227EA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930C2-A5CE-4549-8397-88134842A846}" type="datetimeFigureOut">
              <a:rPr kumimoji="1" lang="ja-JP" altLang="en-US" smtClean="0"/>
              <a:t>2022/7/5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776F3E9-CA06-A403-AAD0-B6B0F69B67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C880B37-4A97-CB68-4E78-F8C080B15C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94156-69DA-4511-ABFE-70493FD522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51934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3C3CB50-5A16-FFDF-31DB-36218529D9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46B12D2-7416-B109-CE26-CB998260973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1DB46617-B80D-78C5-D0C0-4B6C89F439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822318C-8D40-3711-BC1B-B703792D1B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930C2-A5CE-4549-8397-88134842A846}" type="datetimeFigureOut">
              <a:rPr kumimoji="1" lang="ja-JP" altLang="en-US" smtClean="0"/>
              <a:t>2022/7/5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047B6F8-8AA7-F265-299A-1B49A41187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1C9FFA0-35B4-8741-4C4A-25191C0B58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94156-69DA-4511-ABFE-70493FD522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95753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5DBA107-5D11-B57F-9443-66E70195BF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382" y="527405"/>
            <a:ext cx="5915025" cy="1914702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94935E6-99E3-6AF7-C83A-848E823A0E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9" indent="0">
              <a:buNone/>
              <a:defRPr sz="1125" b="1"/>
            </a:lvl2pPr>
            <a:lvl3pPr marL="514356" indent="0">
              <a:buNone/>
              <a:defRPr sz="1013" b="1"/>
            </a:lvl3pPr>
            <a:lvl4pPr marL="771535" indent="0">
              <a:buNone/>
              <a:defRPr sz="900" b="1"/>
            </a:lvl4pPr>
            <a:lvl5pPr marL="1028713" indent="0">
              <a:buNone/>
              <a:defRPr sz="900" b="1"/>
            </a:lvl5pPr>
            <a:lvl6pPr marL="1285892" indent="0">
              <a:buNone/>
              <a:defRPr sz="900" b="1"/>
            </a:lvl6pPr>
            <a:lvl7pPr marL="1543070" indent="0">
              <a:buNone/>
              <a:defRPr sz="900" b="1"/>
            </a:lvl7pPr>
            <a:lvl8pPr marL="1800248" indent="0">
              <a:buNone/>
              <a:defRPr sz="900" b="1"/>
            </a:lvl8pPr>
            <a:lvl9pPr marL="2057426" indent="0">
              <a:buNone/>
              <a:defRPr sz="9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0C1C1A95-987E-46D3-D0B7-ACFECD106C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72381" y="3618443"/>
            <a:ext cx="2901255" cy="5322183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C7FD4547-E5F4-CD32-A286-5128DDC58EF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471865" y="2428347"/>
            <a:ext cx="2915543" cy="1190095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9" indent="0">
              <a:buNone/>
              <a:defRPr sz="1125" b="1"/>
            </a:lvl2pPr>
            <a:lvl3pPr marL="514356" indent="0">
              <a:buNone/>
              <a:defRPr sz="1013" b="1"/>
            </a:lvl3pPr>
            <a:lvl4pPr marL="771535" indent="0">
              <a:buNone/>
              <a:defRPr sz="900" b="1"/>
            </a:lvl4pPr>
            <a:lvl5pPr marL="1028713" indent="0">
              <a:buNone/>
              <a:defRPr sz="900" b="1"/>
            </a:lvl5pPr>
            <a:lvl6pPr marL="1285892" indent="0">
              <a:buNone/>
              <a:defRPr sz="900" b="1"/>
            </a:lvl6pPr>
            <a:lvl7pPr marL="1543070" indent="0">
              <a:buNone/>
              <a:defRPr sz="900" b="1"/>
            </a:lvl7pPr>
            <a:lvl8pPr marL="1800248" indent="0">
              <a:buNone/>
              <a:defRPr sz="900" b="1"/>
            </a:lvl8pPr>
            <a:lvl9pPr marL="2057426" indent="0">
              <a:buNone/>
              <a:defRPr sz="9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52EE7560-A9E2-763A-221B-625C84A85EC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471865" y="3618443"/>
            <a:ext cx="2915543" cy="5322183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F07D55F9-D7B9-0D85-AF3C-A14F8D1E46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930C2-A5CE-4549-8397-88134842A846}" type="datetimeFigureOut">
              <a:rPr kumimoji="1" lang="ja-JP" altLang="en-US" smtClean="0"/>
              <a:t>2022/7/5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F1CD416F-AB91-307B-91BC-FF27739682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1804FD16-2FD2-80E8-1976-8214E3B94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94156-69DA-4511-ABFE-70493FD522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70241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3E9E791-B0B8-4168-48C6-B0F18C6DA1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441566A6-CCBA-4349-C187-0E99712FD6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930C2-A5CE-4549-8397-88134842A846}" type="datetimeFigureOut">
              <a:rPr kumimoji="1" lang="ja-JP" altLang="en-US" smtClean="0"/>
              <a:t>2022/7/5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2DD7035D-3BB6-61F5-025B-17E3844D4F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35E5746C-CD9F-109F-CCB0-FCD903CA68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94156-69DA-4511-ABFE-70493FD522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76857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C0CE98A7-C9B1-DBE2-6C10-F51A29674E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930C2-A5CE-4549-8397-88134842A846}" type="datetimeFigureOut">
              <a:rPr kumimoji="1" lang="ja-JP" altLang="en-US" smtClean="0"/>
              <a:t>2022/7/5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91FB7586-F8AA-BA93-38BB-0581703ADE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69BFC05A-A2AF-B508-D74F-9BF581D3B1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94156-69DA-4511-ABFE-70493FD522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70530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3E5E754-3F65-CD75-4842-9FE8EA62BB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383" y="660400"/>
            <a:ext cx="2211883" cy="23114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951419B-6BD8-95A8-40FC-C64A79D6D7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15544" y="1426283"/>
            <a:ext cx="3471863" cy="7039681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0E7F038D-57F6-BC4E-4574-9D73E9B019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72383" y="2971800"/>
            <a:ext cx="2211883" cy="5505627"/>
          </a:xfrm>
        </p:spPr>
        <p:txBody>
          <a:bodyPr/>
          <a:lstStyle>
            <a:lvl1pPr marL="0" indent="0">
              <a:buNone/>
              <a:defRPr sz="900"/>
            </a:lvl1pPr>
            <a:lvl2pPr marL="257179" indent="0">
              <a:buNone/>
              <a:defRPr sz="788"/>
            </a:lvl2pPr>
            <a:lvl3pPr marL="514356" indent="0">
              <a:buNone/>
              <a:defRPr sz="675"/>
            </a:lvl3pPr>
            <a:lvl4pPr marL="771535" indent="0">
              <a:buNone/>
              <a:defRPr sz="563"/>
            </a:lvl4pPr>
            <a:lvl5pPr marL="1028713" indent="0">
              <a:buNone/>
              <a:defRPr sz="563"/>
            </a:lvl5pPr>
            <a:lvl6pPr marL="1285892" indent="0">
              <a:buNone/>
              <a:defRPr sz="563"/>
            </a:lvl6pPr>
            <a:lvl7pPr marL="1543070" indent="0">
              <a:buNone/>
              <a:defRPr sz="563"/>
            </a:lvl7pPr>
            <a:lvl8pPr marL="1800248" indent="0">
              <a:buNone/>
              <a:defRPr sz="563"/>
            </a:lvl8pPr>
            <a:lvl9pPr marL="2057426" indent="0">
              <a:buNone/>
              <a:defRPr sz="563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D0969F8-F078-510B-44E7-C43103DEDE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930C2-A5CE-4549-8397-88134842A846}" type="datetimeFigureOut">
              <a:rPr kumimoji="1" lang="ja-JP" altLang="en-US" smtClean="0"/>
              <a:t>2022/7/5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2235BD7-7E16-296D-37A6-E36CF8DF7D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34D2E72-82EA-B98D-A9DF-F2B00273A0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94156-69DA-4511-ABFE-70493FD522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92240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256F43E-70EC-8E4D-AD39-F9A152FEF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383" y="660400"/>
            <a:ext cx="2211883" cy="23114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9B6980C1-E2C2-C07A-29B4-E9E832773F7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2915544" y="1426283"/>
            <a:ext cx="3471863" cy="7039681"/>
          </a:xfrm>
        </p:spPr>
        <p:txBody>
          <a:bodyPr/>
          <a:lstStyle>
            <a:lvl1pPr marL="0" indent="0">
              <a:buNone/>
              <a:defRPr sz="1800"/>
            </a:lvl1pPr>
            <a:lvl2pPr marL="257179" indent="0">
              <a:buNone/>
              <a:defRPr sz="1575"/>
            </a:lvl2pPr>
            <a:lvl3pPr marL="514356" indent="0">
              <a:buNone/>
              <a:defRPr sz="1350"/>
            </a:lvl3pPr>
            <a:lvl4pPr marL="771535" indent="0">
              <a:buNone/>
              <a:defRPr sz="1125"/>
            </a:lvl4pPr>
            <a:lvl5pPr marL="1028713" indent="0">
              <a:buNone/>
              <a:defRPr sz="1125"/>
            </a:lvl5pPr>
            <a:lvl6pPr marL="1285892" indent="0">
              <a:buNone/>
              <a:defRPr sz="1125"/>
            </a:lvl6pPr>
            <a:lvl7pPr marL="1543070" indent="0">
              <a:buNone/>
              <a:defRPr sz="1125"/>
            </a:lvl7pPr>
            <a:lvl8pPr marL="1800248" indent="0">
              <a:buNone/>
              <a:defRPr sz="1125"/>
            </a:lvl8pPr>
            <a:lvl9pPr marL="2057426" indent="0">
              <a:buNone/>
              <a:defRPr sz="1125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23CC5E1A-1A33-5622-D0E5-695633F945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72383" y="2971800"/>
            <a:ext cx="2211883" cy="5505627"/>
          </a:xfrm>
        </p:spPr>
        <p:txBody>
          <a:bodyPr/>
          <a:lstStyle>
            <a:lvl1pPr marL="0" indent="0">
              <a:buNone/>
              <a:defRPr sz="900"/>
            </a:lvl1pPr>
            <a:lvl2pPr marL="257179" indent="0">
              <a:buNone/>
              <a:defRPr sz="788"/>
            </a:lvl2pPr>
            <a:lvl3pPr marL="514356" indent="0">
              <a:buNone/>
              <a:defRPr sz="675"/>
            </a:lvl3pPr>
            <a:lvl4pPr marL="771535" indent="0">
              <a:buNone/>
              <a:defRPr sz="563"/>
            </a:lvl4pPr>
            <a:lvl5pPr marL="1028713" indent="0">
              <a:buNone/>
              <a:defRPr sz="563"/>
            </a:lvl5pPr>
            <a:lvl6pPr marL="1285892" indent="0">
              <a:buNone/>
              <a:defRPr sz="563"/>
            </a:lvl6pPr>
            <a:lvl7pPr marL="1543070" indent="0">
              <a:buNone/>
              <a:defRPr sz="563"/>
            </a:lvl7pPr>
            <a:lvl8pPr marL="1800248" indent="0">
              <a:buNone/>
              <a:defRPr sz="563"/>
            </a:lvl8pPr>
            <a:lvl9pPr marL="2057426" indent="0">
              <a:buNone/>
              <a:defRPr sz="563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E1F3B14-B62C-E83D-E81F-B2285EBE13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930C2-A5CE-4549-8397-88134842A846}" type="datetimeFigureOut">
              <a:rPr kumimoji="1" lang="ja-JP" altLang="en-US" smtClean="0"/>
              <a:t>2022/7/5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6AA704E-4FC6-81D2-5B01-44D0A5B864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40FD3A2-3EE6-1C75-6881-577D43289B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94156-69DA-4511-ABFE-70493FD522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56991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CDD00807-8153-FBA4-EBCB-7D76EC89E7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489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8CB7BED7-C9EE-EEB4-C422-C3A1835A05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1489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F143023-E733-0A99-3BDB-C84A4C6638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71488" y="9181398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A930C2-A5CE-4549-8397-88134842A846}" type="datetimeFigureOut">
              <a:rPr kumimoji="1" lang="ja-JP" altLang="en-US" smtClean="0"/>
              <a:t>2022/7/5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4747E9C-826D-990F-0F94-367884D5D35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271714" y="9181398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A3F3CEE-5C50-AF34-9234-A42100C898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843463" y="9181398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D94156-69DA-4511-ABFE-70493FD5221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4108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514356" rtl="0" eaLnBrk="1" latinLnBrk="0" hangingPunct="1">
        <a:lnSpc>
          <a:spcPct val="90000"/>
        </a:lnSpc>
        <a:spcBef>
          <a:spcPct val="0"/>
        </a:spcBef>
        <a:buNone/>
        <a:defRPr kumimoji="1"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90" indent="-128590" algn="l" defTabSz="514356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kumimoji="1"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8" indent="-128590" algn="l" defTabSz="514356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46" indent="-128590" algn="l" defTabSz="514356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25" indent="-128590" algn="l" defTabSz="514356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303" indent="-128590" algn="l" defTabSz="514356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81" indent="-128590" algn="l" defTabSz="514356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59" indent="-128590" algn="l" defTabSz="514356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37" indent="-128590" algn="l" defTabSz="514356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6015" indent="-128590" algn="l" defTabSz="514356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514356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9" algn="l" defTabSz="514356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6" algn="l" defTabSz="514356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35" algn="l" defTabSz="514356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13" algn="l" defTabSz="514356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92" algn="l" defTabSz="514356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70" algn="l" defTabSz="514356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48" algn="l" defTabSz="514356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26" algn="l" defTabSz="514356" rtl="0" eaLnBrk="1" latinLnBrk="0" hangingPunct="1">
        <a:defRPr kumimoji="1"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Relationship Id="rId5" Type="http://schemas.openxmlformats.org/officeDocument/2006/relationships/hyperlink" Target="http://www.jmra-net.or.jp/rule/guideline/" TargetMode="External"/><Relationship Id="rId4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1">
            <a:extLst>
              <a:ext uri="{FF2B5EF4-FFF2-40B4-BE49-F238E27FC236}">
                <a16:creationId xmlns:a16="http://schemas.microsoft.com/office/drawing/2014/main" id="{60B911C3-0541-D2A0-1D29-2A1AAF3C513D}"/>
              </a:ext>
            </a:extLst>
          </p:cNvPr>
          <p:cNvSpPr txBox="1">
            <a:spLocks/>
          </p:cNvSpPr>
          <p:nvPr/>
        </p:nvSpPr>
        <p:spPr>
          <a:xfrm>
            <a:off x="6351" y="-2647"/>
            <a:ext cx="6845299" cy="93345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txBody>
          <a:bodyPr vert="horz" lIns="91440" tIns="45720" rIns="91440" bIns="45720" rtlCol="0" anchor="b">
            <a:normAutofit/>
          </a:bodyPr>
          <a:lstStyle>
            <a:lvl1pPr algn="ctr" defTabSz="514356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3375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ja-JP" altLang="en-US" sz="2400" dirty="0"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5" name="爆発: 14 pt 4">
            <a:extLst>
              <a:ext uri="{FF2B5EF4-FFF2-40B4-BE49-F238E27FC236}">
                <a16:creationId xmlns:a16="http://schemas.microsoft.com/office/drawing/2014/main" id="{70998350-01C2-0D28-6587-54947C15C723}"/>
              </a:ext>
            </a:extLst>
          </p:cNvPr>
          <p:cNvSpPr/>
          <p:nvPr/>
        </p:nvSpPr>
        <p:spPr>
          <a:xfrm>
            <a:off x="3461" y="5514"/>
            <a:ext cx="2690577" cy="1820431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CAD2E359-301C-B65C-0E5E-E1B678428D1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59000" y="465569"/>
            <a:ext cx="4845050" cy="603251"/>
          </a:xfrm>
        </p:spPr>
        <p:txBody>
          <a:bodyPr>
            <a:normAutofit/>
          </a:bodyPr>
          <a:lstStyle/>
          <a:p>
            <a:r>
              <a:rPr kumimoji="1" lang="ja-JP" altLang="en-US" sz="24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その表示</a:t>
            </a:r>
            <a:r>
              <a:rPr kumimoji="1" lang="en-US" altLang="ja-JP" sz="24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､</a:t>
            </a:r>
            <a:r>
              <a:rPr kumimoji="1" lang="ja-JP" altLang="en-US" sz="24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本当に大丈夫ですか？</a:t>
            </a:r>
          </a:p>
        </p:txBody>
      </p:sp>
      <p:sp>
        <p:nvSpPr>
          <p:cNvPr id="4" name="タイトル 1">
            <a:extLst>
              <a:ext uri="{FF2B5EF4-FFF2-40B4-BE49-F238E27FC236}">
                <a16:creationId xmlns:a16="http://schemas.microsoft.com/office/drawing/2014/main" id="{F23D7C47-DC7C-823F-05AD-2552CE9EE94E}"/>
              </a:ext>
            </a:extLst>
          </p:cNvPr>
          <p:cNvSpPr txBox="1">
            <a:spLocks/>
          </p:cNvSpPr>
          <p:nvPr/>
        </p:nvSpPr>
        <p:spPr>
          <a:xfrm rot="20400000">
            <a:off x="305059" y="631012"/>
            <a:ext cx="2216150" cy="60325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514356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3375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10000"/>
              </a:lnSpc>
            </a:pPr>
            <a:r>
              <a:rPr lang="ja-JP" altLang="en-US" sz="1600" i="1" dirty="0">
                <a:solidFill>
                  <a:schemeClr val="bg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○○満足度 </a:t>
            </a:r>
            <a:r>
              <a:rPr lang="en-US" altLang="ja-JP" sz="1600" i="1" dirty="0">
                <a:solidFill>
                  <a:schemeClr val="bg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No.1</a:t>
            </a:r>
            <a:r>
              <a:rPr lang="ja-JP" altLang="en-US" sz="1600" i="1" dirty="0">
                <a:solidFill>
                  <a:schemeClr val="bg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！</a:t>
            </a:r>
            <a:endParaRPr lang="en-US" altLang="ja-JP" sz="1600" i="1" dirty="0">
              <a:solidFill>
                <a:schemeClr val="bg1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  <a:p>
            <a:pPr algn="l">
              <a:lnSpc>
                <a:spcPct val="110000"/>
              </a:lnSpc>
            </a:pPr>
            <a:r>
              <a:rPr lang="ja-JP" altLang="en-US" sz="1600" i="1" dirty="0">
                <a:solidFill>
                  <a:schemeClr val="bg1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□□で三冠達成！</a:t>
            </a:r>
          </a:p>
        </p:txBody>
      </p:sp>
      <p:sp>
        <p:nvSpPr>
          <p:cNvPr id="7" name="字幕 2">
            <a:extLst>
              <a:ext uri="{FF2B5EF4-FFF2-40B4-BE49-F238E27FC236}">
                <a16:creationId xmlns:a16="http://schemas.microsoft.com/office/drawing/2014/main" id="{A76CA16E-F7E2-AE87-800C-D6D50A2F9C2D}"/>
              </a:ext>
            </a:extLst>
          </p:cNvPr>
          <p:cNvSpPr txBox="1">
            <a:spLocks/>
          </p:cNvSpPr>
          <p:nvPr/>
        </p:nvSpPr>
        <p:spPr>
          <a:xfrm>
            <a:off x="0" y="9485938"/>
            <a:ext cx="2082800" cy="344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514356" rtl="0" eaLnBrk="1" latinLnBrk="0" hangingPunct="1">
              <a:lnSpc>
                <a:spcPct val="90000"/>
              </a:lnSpc>
              <a:spcBef>
                <a:spcPts val="563"/>
              </a:spcBef>
              <a:buFont typeface="Arial" panose="020B0604020202020204" pitchFamily="34" charset="0"/>
              <a:buNone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57179" indent="0" algn="ctr" defTabSz="514356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None/>
              <a:defRPr kumimoji="1" sz="11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14356" indent="0" algn="ctr" defTabSz="514356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None/>
              <a:defRPr kumimoji="1"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71535" indent="0" algn="ctr" defTabSz="514356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None/>
              <a:defRPr kumimoji="1"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8713" indent="0" algn="ctr" defTabSz="514356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None/>
              <a:defRPr kumimoji="1"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85892" indent="0" algn="ctr" defTabSz="514356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None/>
              <a:defRPr kumimoji="1"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43070" indent="0" algn="ctr" defTabSz="514356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None/>
              <a:defRPr kumimoji="1"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00248" indent="0" algn="ctr" defTabSz="514356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None/>
              <a:defRPr kumimoji="1"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057426" indent="0" algn="ctr" defTabSz="514356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None/>
              <a:defRPr kumimoji="1"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95000"/>
              </a:lnSpc>
            </a:pP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（会員社名・ロゴ）</a:t>
            </a:r>
          </a:p>
        </p:txBody>
      </p:sp>
      <p:sp>
        <p:nvSpPr>
          <p:cNvPr id="8" name="字幕 2">
            <a:extLst>
              <a:ext uri="{FF2B5EF4-FFF2-40B4-BE49-F238E27FC236}">
                <a16:creationId xmlns:a16="http://schemas.microsoft.com/office/drawing/2014/main" id="{A9C8113A-B6E1-492D-D305-A06DF20082C4}"/>
              </a:ext>
            </a:extLst>
          </p:cNvPr>
          <p:cNvSpPr txBox="1">
            <a:spLocks/>
          </p:cNvSpPr>
          <p:nvPr/>
        </p:nvSpPr>
        <p:spPr>
          <a:xfrm>
            <a:off x="5092700" y="9368818"/>
            <a:ext cx="1765300" cy="4612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514356" rtl="0" eaLnBrk="1" latinLnBrk="0" hangingPunct="1">
              <a:lnSpc>
                <a:spcPct val="90000"/>
              </a:lnSpc>
              <a:spcBef>
                <a:spcPts val="563"/>
              </a:spcBef>
              <a:buFont typeface="Arial" panose="020B0604020202020204" pitchFamily="34" charset="0"/>
              <a:buNone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57179" indent="0" algn="ctr" defTabSz="514356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None/>
              <a:defRPr kumimoji="1" sz="11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14356" indent="0" algn="ctr" defTabSz="514356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None/>
              <a:defRPr kumimoji="1"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71535" indent="0" algn="ctr" defTabSz="514356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None/>
              <a:defRPr kumimoji="1"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8713" indent="0" algn="ctr" defTabSz="514356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None/>
              <a:defRPr kumimoji="1"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85892" indent="0" algn="ctr" defTabSz="514356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None/>
              <a:defRPr kumimoji="1"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43070" indent="0" algn="ctr" defTabSz="514356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None/>
              <a:defRPr kumimoji="1"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00248" indent="0" algn="ctr" defTabSz="514356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None/>
              <a:defRPr kumimoji="1"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057426" indent="0" algn="ctr" defTabSz="514356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None/>
              <a:defRPr kumimoji="1"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5000"/>
              </a:lnSpc>
            </a:pPr>
            <a:endParaRPr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10" name="図 9">
            <a:extLst>
              <a:ext uri="{FF2B5EF4-FFF2-40B4-BE49-F238E27FC236}">
                <a16:creationId xmlns:a16="http://schemas.microsoft.com/office/drawing/2014/main" id="{7E973D29-0E96-198A-EDCF-3A8B8F2B404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6300" y="9419068"/>
            <a:ext cx="819150" cy="392509"/>
          </a:xfrm>
          <a:prstGeom prst="rect">
            <a:avLst/>
          </a:prstGeom>
        </p:spPr>
      </p:pic>
      <p:sp>
        <p:nvSpPr>
          <p:cNvPr id="12" name="字幕 2">
            <a:extLst>
              <a:ext uri="{FF2B5EF4-FFF2-40B4-BE49-F238E27FC236}">
                <a16:creationId xmlns:a16="http://schemas.microsoft.com/office/drawing/2014/main" id="{69F88ABE-7302-7A2E-AB33-B10D94C413F2}"/>
              </a:ext>
            </a:extLst>
          </p:cNvPr>
          <p:cNvSpPr txBox="1">
            <a:spLocks/>
          </p:cNvSpPr>
          <p:nvPr/>
        </p:nvSpPr>
        <p:spPr>
          <a:xfrm>
            <a:off x="3232150" y="157179"/>
            <a:ext cx="3505200" cy="31372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514356" rtl="0" eaLnBrk="1" latinLnBrk="0" hangingPunct="1">
              <a:lnSpc>
                <a:spcPct val="90000"/>
              </a:lnSpc>
              <a:spcBef>
                <a:spcPts val="563"/>
              </a:spcBef>
              <a:buFont typeface="Arial" panose="020B0604020202020204" pitchFamily="34" charset="0"/>
              <a:buNone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57179" indent="0" algn="ctr" defTabSz="514356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None/>
              <a:defRPr kumimoji="1" sz="11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14356" indent="0" algn="ctr" defTabSz="514356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None/>
              <a:defRPr kumimoji="1"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71535" indent="0" algn="ctr" defTabSz="514356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None/>
              <a:defRPr kumimoji="1"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8713" indent="0" algn="ctr" defTabSz="514356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None/>
              <a:defRPr kumimoji="1"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85892" indent="0" algn="ctr" defTabSz="514356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None/>
              <a:defRPr kumimoji="1"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43070" indent="0" algn="ctr" defTabSz="514356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None/>
              <a:defRPr kumimoji="1"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00248" indent="0" algn="ctr" defTabSz="514356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None/>
              <a:defRPr kumimoji="1"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057426" indent="0" algn="ctr" defTabSz="514356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None/>
              <a:defRPr kumimoji="1"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95000"/>
              </a:lnSpc>
            </a:pPr>
            <a:r>
              <a:rPr lang="ja-JP" altLang="en-US" sz="1600" b="1" u="sng" dirty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市場調査のクライアントの皆さまへ</a:t>
            </a:r>
          </a:p>
        </p:txBody>
      </p:sp>
      <p:pic>
        <p:nvPicPr>
          <p:cNvPr id="9" name="図 8">
            <a:extLst>
              <a:ext uri="{FF2B5EF4-FFF2-40B4-BE49-F238E27FC236}">
                <a16:creationId xmlns:a16="http://schemas.microsoft.com/office/drawing/2014/main" id="{12FB3E43-DA7B-24B6-D030-4F7876D6B2E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40764" y="1276623"/>
            <a:ext cx="4552950" cy="4552950"/>
          </a:xfrm>
          <a:prstGeom prst="rect">
            <a:avLst/>
          </a:prstGeom>
        </p:spPr>
      </p:pic>
      <p:sp>
        <p:nvSpPr>
          <p:cNvPr id="13" name="タイトル 1">
            <a:extLst>
              <a:ext uri="{FF2B5EF4-FFF2-40B4-BE49-F238E27FC236}">
                <a16:creationId xmlns:a16="http://schemas.microsoft.com/office/drawing/2014/main" id="{DCD5B3E0-57F7-F830-39A8-3BDCFC6BC853}"/>
              </a:ext>
            </a:extLst>
          </p:cNvPr>
          <p:cNvSpPr txBox="1">
            <a:spLocks/>
          </p:cNvSpPr>
          <p:nvPr/>
        </p:nvSpPr>
        <p:spPr>
          <a:xfrm>
            <a:off x="107534" y="1926608"/>
            <a:ext cx="4907198" cy="131824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514356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3375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3000" dirty="0">
                <a:solidFill>
                  <a:srgbClr val="C000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景品表示法</a:t>
            </a:r>
            <a:r>
              <a:rPr lang="en-US" altLang="ja-JP" sz="3000" baseline="30000" dirty="0">
                <a:solidFill>
                  <a:srgbClr val="C000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*</a:t>
            </a:r>
            <a:r>
              <a:rPr lang="ja-JP" altLang="en-US" sz="3000" dirty="0">
                <a:solidFill>
                  <a:srgbClr val="C000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は</a:t>
            </a:r>
            <a:r>
              <a:rPr lang="en-US" altLang="ja-JP" sz="3000" dirty="0">
                <a:solidFill>
                  <a:srgbClr val="C000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､｢No.1｣</a:t>
            </a:r>
            <a:r>
              <a:rPr lang="ja-JP" altLang="en-US" sz="3000" dirty="0">
                <a:solidFill>
                  <a:srgbClr val="C000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など比較広告の根拠に客観的な調査データを求めています</a:t>
            </a:r>
            <a:r>
              <a:rPr lang="en-US" altLang="ja-JP" sz="3000" dirty="0">
                <a:solidFill>
                  <a:srgbClr val="C0000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!</a:t>
            </a:r>
            <a:endParaRPr lang="ja-JP" altLang="en-US" sz="3000" dirty="0">
              <a:solidFill>
                <a:srgbClr val="C00000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pic>
        <p:nvPicPr>
          <p:cNvPr id="14" name="図 13">
            <a:extLst>
              <a:ext uri="{FF2B5EF4-FFF2-40B4-BE49-F238E27FC236}">
                <a16:creationId xmlns:a16="http://schemas.microsoft.com/office/drawing/2014/main" id="{CDB6EEED-2C43-E916-24BF-2DE18FDD554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5502" y="5273852"/>
            <a:ext cx="2714694" cy="1998662"/>
          </a:xfrm>
          <a:prstGeom prst="rect">
            <a:avLst/>
          </a:prstGeom>
        </p:spPr>
      </p:pic>
      <p:sp>
        <p:nvSpPr>
          <p:cNvPr id="15" name="吹き出し: 角を丸めた四角形 14">
            <a:extLst>
              <a:ext uri="{FF2B5EF4-FFF2-40B4-BE49-F238E27FC236}">
                <a16:creationId xmlns:a16="http://schemas.microsoft.com/office/drawing/2014/main" id="{6C8ACE56-571D-5666-C7A9-BB87F8F496E8}"/>
              </a:ext>
            </a:extLst>
          </p:cNvPr>
          <p:cNvSpPr/>
          <p:nvPr/>
        </p:nvSpPr>
        <p:spPr>
          <a:xfrm>
            <a:off x="185502" y="4382835"/>
            <a:ext cx="2011951" cy="738664"/>
          </a:xfrm>
          <a:prstGeom prst="wedgeRoundRectCallout">
            <a:avLst>
              <a:gd name="adj1" fmla="val -8793"/>
              <a:gd name="adj2" fmla="val 84453"/>
              <a:gd name="adj3" fmla="val 1666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09890DCF-2D32-82E9-CF6C-166EE5BAB9EF}"/>
              </a:ext>
            </a:extLst>
          </p:cNvPr>
          <p:cNvSpPr txBox="1"/>
          <p:nvPr/>
        </p:nvSpPr>
        <p:spPr>
          <a:xfrm>
            <a:off x="185502" y="3314016"/>
            <a:ext cx="35736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（</a:t>
            </a:r>
            <a:r>
              <a:rPr kumimoji="1" lang="en-US" altLang="ja-JP" sz="14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*</a:t>
            </a:r>
            <a:r>
              <a:rPr kumimoji="1" lang="ja-JP" altLang="en-US" sz="14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不当景品類及び不当表示防止法）</a:t>
            </a:r>
          </a:p>
        </p:txBody>
      </p:sp>
      <p:sp>
        <p:nvSpPr>
          <p:cNvPr id="24" name="吹き出し: 四角形 23">
            <a:extLst>
              <a:ext uri="{FF2B5EF4-FFF2-40B4-BE49-F238E27FC236}">
                <a16:creationId xmlns:a16="http://schemas.microsoft.com/office/drawing/2014/main" id="{9C3A1CA1-5F7C-B718-B279-E46AE33C9A00}"/>
              </a:ext>
            </a:extLst>
          </p:cNvPr>
          <p:cNvSpPr/>
          <p:nvPr/>
        </p:nvSpPr>
        <p:spPr>
          <a:xfrm>
            <a:off x="3429000" y="6156034"/>
            <a:ext cx="3243498" cy="867962"/>
          </a:xfrm>
          <a:prstGeom prst="wedgeRectCallout">
            <a:avLst>
              <a:gd name="adj1" fmla="val -64541"/>
              <a:gd name="adj2" fmla="val -33146"/>
            </a:avLst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吹き出し: 四角形 25">
            <a:extLst>
              <a:ext uri="{FF2B5EF4-FFF2-40B4-BE49-F238E27FC236}">
                <a16:creationId xmlns:a16="http://schemas.microsoft.com/office/drawing/2014/main" id="{F47C39B1-D267-14C6-2D92-23F93C476CA2}"/>
              </a:ext>
            </a:extLst>
          </p:cNvPr>
          <p:cNvSpPr/>
          <p:nvPr/>
        </p:nvSpPr>
        <p:spPr>
          <a:xfrm>
            <a:off x="3429000" y="7161071"/>
            <a:ext cx="3243498" cy="859295"/>
          </a:xfrm>
          <a:prstGeom prst="wedgeRectCallout">
            <a:avLst>
              <a:gd name="adj1" fmla="val -64322"/>
              <a:gd name="adj2" fmla="val -52119"/>
            </a:avLst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03072310-EDA0-1741-4209-407F039D87DB}"/>
              </a:ext>
            </a:extLst>
          </p:cNvPr>
          <p:cNvSpPr txBox="1"/>
          <p:nvPr/>
        </p:nvSpPr>
        <p:spPr>
          <a:xfrm>
            <a:off x="3623498" y="6192999"/>
            <a:ext cx="295762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b="1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一般消費者に「優良誤認」を与えたと判定された場合、</a:t>
            </a:r>
            <a:br>
              <a:rPr kumimoji="1" lang="en-US" altLang="ja-JP" sz="1600" b="1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kumimoji="1" lang="ja-JP" altLang="en-US" sz="1600" b="1" dirty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処罰されるのは広告主</a:t>
            </a:r>
            <a:r>
              <a:rPr kumimoji="1" lang="ja-JP" altLang="en-US" sz="1600" b="1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です！</a:t>
            </a: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0B07ABA2-C32A-5CA6-3BDC-D9410172CBD0}"/>
              </a:ext>
            </a:extLst>
          </p:cNvPr>
          <p:cNvSpPr txBox="1"/>
          <p:nvPr/>
        </p:nvSpPr>
        <p:spPr>
          <a:xfrm>
            <a:off x="3532122" y="7196119"/>
            <a:ext cx="31403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b="1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近年、</a:t>
            </a:r>
            <a:r>
              <a:rPr kumimoji="1" lang="en-US" altLang="ja-JP" sz="1600" b="1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｢No.1</a:t>
            </a:r>
            <a:r>
              <a:rPr kumimoji="1" lang="ja-JP" altLang="en-US" sz="1600" b="1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先にありき」の</a:t>
            </a:r>
            <a:br>
              <a:rPr kumimoji="1" lang="en-US" altLang="ja-JP" sz="1600" b="1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kumimoji="1" lang="ja-JP" altLang="en-US" sz="1600" b="1" dirty="0">
                <a:solidFill>
                  <a:srgbClr val="00206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非公正な調査を勧誘する事業者の存在が問題になっています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C179B85D-DD99-542A-82D3-758932FDD1E8}"/>
              </a:ext>
            </a:extLst>
          </p:cNvPr>
          <p:cNvSpPr txBox="1"/>
          <p:nvPr/>
        </p:nvSpPr>
        <p:spPr>
          <a:xfrm>
            <a:off x="185502" y="4415412"/>
            <a:ext cx="201195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広告代理店さんや調査会社さんにお願いすればいいんでしょ？</a:t>
            </a: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6E43020A-CB51-0093-F3B1-4A7047B7E097}"/>
              </a:ext>
            </a:extLst>
          </p:cNvPr>
          <p:cNvSpPr txBox="1"/>
          <p:nvPr/>
        </p:nvSpPr>
        <p:spPr>
          <a:xfrm>
            <a:off x="185502" y="7814260"/>
            <a:ext cx="2714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b="1" i="1" dirty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2022</a:t>
            </a:r>
            <a:r>
              <a:rPr kumimoji="1" lang="ja-JP" altLang="en-US" b="1" i="1" dirty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年</a:t>
            </a:r>
            <a:r>
              <a:rPr kumimoji="1" lang="en-US" altLang="ja-JP" b="1" i="1" dirty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5</a:t>
            </a:r>
            <a:r>
              <a:rPr kumimoji="1" lang="ja-JP" altLang="en-US" b="1" i="1" dirty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月</a:t>
            </a:r>
            <a:r>
              <a:rPr kumimoji="1" lang="en-US" altLang="ja-JP" b="1" i="1" dirty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､JMRA</a:t>
            </a:r>
            <a:r>
              <a:rPr kumimoji="1" lang="ja-JP" altLang="en-US" b="1" i="1" dirty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では</a:t>
            </a: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03A8C924-0251-F0EE-05CF-046E0EF824A6}"/>
              </a:ext>
            </a:extLst>
          </p:cNvPr>
          <p:cNvSpPr txBox="1"/>
          <p:nvPr/>
        </p:nvSpPr>
        <p:spPr>
          <a:xfrm>
            <a:off x="223282" y="8183592"/>
            <a:ext cx="6449216" cy="1046440"/>
          </a:xfrm>
          <a:prstGeom prst="rect">
            <a:avLst/>
          </a:prstGeom>
          <a:solidFill>
            <a:srgbClr val="FFFF00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endParaRPr kumimoji="1" lang="en-US" altLang="ja-JP" sz="6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en-US" altLang="ja-JP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『</a:t>
            </a:r>
            <a:r>
              <a:rPr kumimoji="1"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ランキング広告表示に関する</a:t>
            </a:r>
            <a:br>
              <a:rPr kumimoji="1" lang="en-US" altLang="ja-JP" b="1" dirty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kumimoji="1"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　調査データ開示ガイドライン</a:t>
            </a:r>
            <a:r>
              <a:rPr lang="en-US" altLang="ja-JP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』</a:t>
            </a:r>
            <a:r>
              <a:rPr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 　を公表しました！</a:t>
            </a:r>
            <a:endParaRPr kumimoji="1" lang="en-US" altLang="ja-JP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en-US" altLang="ja-JP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『</a:t>
            </a:r>
            <a:r>
              <a:rPr kumimoji="1"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比較広告のための調査実施の手引き</a:t>
            </a:r>
            <a:r>
              <a:rPr lang="en-US" altLang="ja-JP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』</a:t>
            </a:r>
            <a:r>
              <a:rPr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 　</a:t>
            </a:r>
            <a:r>
              <a:rPr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（裏面を参照ください）</a:t>
            </a:r>
            <a:endParaRPr kumimoji="1" lang="ja-JP" altLang="en-US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9" name="右中かっこ 28">
            <a:extLst>
              <a:ext uri="{FF2B5EF4-FFF2-40B4-BE49-F238E27FC236}">
                <a16:creationId xmlns:a16="http://schemas.microsoft.com/office/drawing/2014/main" id="{33D41AAA-B952-76FA-4403-7D678DB3E5C8}"/>
              </a:ext>
            </a:extLst>
          </p:cNvPr>
          <p:cNvSpPr/>
          <p:nvPr/>
        </p:nvSpPr>
        <p:spPr>
          <a:xfrm>
            <a:off x="4462797" y="8357191"/>
            <a:ext cx="109203" cy="678859"/>
          </a:xfrm>
          <a:prstGeom prst="rightBrac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55992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7891DBC6-107F-35E5-66F9-926453E498A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6300" y="9419068"/>
            <a:ext cx="819150" cy="392509"/>
          </a:xfrm>
          <a:prstGeom prst="rect">
            <a:avLst/>
          </a:prstGeom>
        </p:spPr>
      </p:pic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C4189AB-3C96-DD22-89E1-7A2AA82A2E55}"/>
              </a:ext>
            </a:extLst>
          </p:cNvPr>
          <p:cNvSpPr txBox="1"/>
          <p:nvPr/>
        </p:nvSpPr>
        <p:spPr>
          <a:xfrm>
            <a:off x="146664" y="730986"/>
            <a:ext cx="3504586" cy="1386598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  <a:prstDash val="solid"/>
          </a:ln>
        </p:spPr>
        <p:txBody>
          <a:bodyPr wrap="square" rtlCol="0">
            <a:spAutoFit/>
          </a:bodyPr>
          <a:lstStyle/>
          <a:p>
            <a:r>
              <a:rPr kumimoji="1" lang="ja-JP" altLang="en-US" sz="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endParaRPr kumimoji="1" lang="en-US" altLang="ja-JP" sz="3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177800" indent="-177800">
              <a:lnSpc>
                <a:spcPct val="114000"/>
              </a:lnSpc>
              <a:spcAft>
                <a:spcPts val="600"/>
              </a:spcAft>
            </a:pPr>
            <a:r>
              <a:rPr kumimoji="1" lang="ja-JP" altLang="en-US" sz="13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</a:t>
            </a:r>
            <a:r>
              <a:rPr kumimoji="1" lang="en-US" altLang="ja-JP" sz="13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｢No.1</a:t>
            </a:r>
            <a:r>
              <a:rPr kumimoji="1" lang="ja-JP" altLang="en-US" sz="13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取得」という「結論先にありき」で調査対象者や設問を恣意的に設定する調査事業者（</a:t>
            </a:r>
            <a:r>
              <a:rPr kumimoji="1" lang="en-US" altLang="ja-JP" sz="13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JMRA</a:t>
            </a:r>
            <a:r>
              <a:rPr kumimoji="1" lang="ja-JP" altLang="en-US" sz="13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非会員）に抗議</a:t>
            </a:r>
            <a:endParaRPr kumimoji="1" lang="en-US" altLang="ja-JP" sz="13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177800" indent="-177800">
              <a:lnSpc>
                <a:spcPct val="114000"/>
              </a:lnSpc>
              <a:spcAft>
                <a:spcPts val="600"/>
              </a:spcAft>
            </a:pPr>
            <a:r>
              <a:rPr kumimoji="1" lang="ja-JP" altLang="en-US" sz="13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</a:t>
            </a:r>
            <a:r>
              <a:rPr kumimoji="1" lang="en-US" altLang="ja-JP" sz="13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｢No.1</a:t>
            </a:r>
            <a:r>
              <a:rPr kumimoji="1" lang="ja-JP" altLang="en-US" sz="13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表示」等に触れる一般消費者保護、市場調査に対する社会的信頼の維持を訴え　</a:t>
            </a:r>
          </a:p>
        </p:txBody>
      </p:sp>
      <p:sp>
        <p:nvSpPr>
          <p:cNvPr id="7" name="コンテンツ プレースホルダー 2">
            <a:extLst>
              <a:ext uri="{FF2B5EF4-FFF2-40B4-BE49-F238E27FC236}">
                <a16:creationId xmlns:a16="http://schemas.microsoft.com/office/drawing/2014/main" id="{B9424DB2-A2C2-5E28-2C2E-19CFBA2AF77E}"/>
              </a:ext>
            </a:extLst>
          </p:cNvPr>
          <p:cNvSpPr txBox="1">
            <a:spLocks/>
          </p:cNvSpPr>
          <p:nvPr/>
        </p:nvSpPr>
        <p:spPr>
          <a:xfrm>
            <a:off x="146663" y="124343"/>
            <a:ext cx="3504587" cy="59955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>
            <a:solidFill>
              <a:schemeClr val="tx1">
                <a:lumMod val="50000"/>
                <a:lumOff val="50000"/>
              </a:schemeClr>
            </a:solidFill>
            <a:prstDash val="solid"/>
          </a:ln>
        </p:spPr>
        <p:txBody>
          <a:bodyPr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ja-JP" altLang="en-US" sz="500" b="1" dirty="0">
                <a:solidFill>
                  <a:srgbClr val="003399"/>
                </a:solidFill>
              </a:rPr>
              <a:t>　</a:t>
            </a:r>
            <a:endParaRPr lang="en-US" altLang="ja-JP" sz="500" b="1" dirty="0">
              <a:solidFill>
                <a:srgbClr val="003399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altLang="ja-JP" sz="1600" b="1" dirty="0">
                <a:solidFill>
                  <a:srgbClr val="003399"/>
                </a:solidFill>
              </a:rPr>
              <a:t>JMRA</a:t>
            </a:r>
            <a:r>
              <a:rPr lang="ja-JP" altLang="en-US" sz="1600" b="1" dirty="0">
                <a:solidFill>
                  <a:srgbClr val="003399"/>
                </a:solidFill>
              </a:rPr>
              <a:t>として　　　　　</a:t>
            </a:r>
            <a:r>
              <a:rPr lang="ja-JP" altLang="en-US" sz="1300" b="1" dirty="0">
                <a:solidFill>
                  <a:srgbClr val="003399"/>
                </a:solidFill>
              </a:rPr>
              <a:t>（</a:t>
            </a:r>
            <a:r>
              <a:rPr lang="en-US" altLang="ja-JP" sz="1300" b="1" dirty="0">
                <a:solidFill>
                  <a:srgbClr val="003399"/>
                </a:solidFill>
              </a:rPr>
              <a:t>2022</a:t>
            </a:r>
            <a:r>
              <a:rPr lang="ja-JP" altLang="en-US" sz="1300" b="1" dirty="0">
                <a:solidFill>
                  <a:srgbClr val="003399"/>
                </a:solidFill>
              </a:rPr>
              <a:t>年</a:t>
            </a:r>
            <a:r>
              <a:rPr lang="en-US" altLang="ja-JP" sz="1300" b="1" dirty="0">
                <a:solidFill>
                  <a:srgbClr val="003399"/>
                </a:solidFill>
              </a:rPr>
              <a:t>1</a:t>
            </a:r>
            <a:r>
              <a:rPr lang="ja-JP" altLang="en-US" sz="1300" b="1" dirty="0">
                <a:solidFill>
                  <a:srgbClr val="003399"/>
                </a:solidFill>
              </a:rPr>
              <a:t>月</a:t>
            </a:r>
            <a:r>
              <a:rPr lang="en-US" altLang="ja-JP" sz="1300" b="1" dirty="0">
                <a:solidFill>
                  <a:srgbClr val="003399"/>
                </a:solidFill>
              </a:rPr>
              <a:t>18</a:t>
            </a:r>
            <a:r>
              <a:rPr lang="ja-JP" altLang="en-US" sz="1300" b="1" dirty="0">
                <a:solidFill>
                  <a:srgbClr val="003399"/>
                </a:solidFill>
              </a:rPr>
              <a:t>日）</a:t>
            </a:r>
            <a:br>
              <a:rPr lang="en-US" altLang="ja-JP" sz="1300" b="1" dirty="0">
                <a:solidFill>
                  <a:srgbClr val="003399"/>
                </a:solidFill>
              </a:rPr>
            </a:br>
            <a:r>
              <a:rPr lang="ja-JP" altLang="en-US" sz="1600" b="1" dirty="0">
                <a:solidFill>
                  <a:srgbClr val="003399"/>
                </a:solidFill>
              </a:rPr>
              <a:t>“非公正な</a:t>
            </a:r>
            <a:r>
              <a:rPr lang="en-US" altLang="ja-JP" sz="1600" b="1" dirty="0">
                <a:solidFill>
                  <a:srgbClr val="003399"/>
                </a:solidFill>
              </a:rPr>
              <a:t>｢No.1</a:t>
            </a:r>
            <a:r>
              <a:rPr lang="ja-JP" altLang="en-US" sz="1600" b="1" dirty="0">
                <a:solidFill>
                  <a:srgbClr val="003399"/>
                </a:solidFill>
              </a:rPr>
              <a:t>調査</a:t>
            </a:r>
            <a:r>
              <a:rPr lang="en-US" altLang="ja-JP" sz="1600" b="1" dirty="0">
                <a:solidFill>
                  <a:srgbClr val="003399"/>
                </a:solidFill>
              </a:rPr>
              <a:t>｣</a:t>
            </a:r>
            <a:r>
              <a:rPr lang="ja-JP" altLang="en-US" sz="1600" b="1" dirty="0">
                <a:solidFill>
                  <a:srgbClr val="003399"/>
                </a:solidFill>
              </a:rPr>
              <a:t>への抗議状”を発表</a:t>
            </a:r>
            <a:endParaRPr lang="en-US" altLang="ja-JP" sz="1600" dirty="0">
              <a:solidFill>
                <a:srgbClr val="C00000"/>
              </a:solidFill>
            </a:endParaRPr>
          </a:p>
        </p:txBody>
      </p:sp>
      <p:pic>
        <p:nvPicPr>
          <p:cNvPr id="8" name="図 7">
            <a:extLst>
              <a:ext uri="{FF2B5EF4-FFF2-40B4-BE49-F238E27FC236}">
                <a16:creationId xmlns:a16="http://schemas.microsoft.com/office/drawing/2014/main" id="{21DA41E5-7BE4-38FD-673D-5A10CD58E28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75200" y="78710"/>
            <a:ext cx="2075836" cy="1675236"/>
          </a:xfrm>
          <a:prstGeom prst="rect">
            <a:avLst/>
          </a:prstGeom>
        </p:spPr>
      </p:pic>
      <p:sp>
        <p:nvSpPr>
          <p:cNvPr id="9" name="コンテンツ プレースホルダー 2">
            <a:extLst>
              <a:ext uri="{FF2B5EF4-FFF2-40B4-BE49-F238E27FC236}">
                <a16:creationId xmlns:a16="http://schemas.microsoft.com/office/drawing/2014/main" id="{0187E2A6-B642-C087-D897-7C08D2233C21}"/>
              </a:ext>
            </a:extLst>
          </p:cNvPr>
          <p:cNvSpPr txBox="1">
            <a:spLocks/>
          </p:cNvSpPr>
          <p:nvPr/>
        </p:nvSpPr>
        <p:spPr>
          <a:xfrm>
            <a:off x="3765550" y="1913931"/>
            <a:ext cx="2952750" cy="599557"/>
          </a:xfrm>
          <a:prstGeom prst="rect">
            <a:avLst/>
          </a:prstGeom>
          <a:solidFill>
            <a:srgbClr val="FF0000"/>
          </a:solidFill>
          <a:ln w="12700">
            <a:solidFill>
              <a:schemeClr val="tx1">
                <a:lumMod val="50000"/>
                <a:lumOff val="50000"/>
              </a:schemeClr>
            </a:solidFill>
            <a:prstDash val="solid"/>
          </a:ln>
        </p:spPr>
        <p:txBody>
          <a:bodyPr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ja-JP" altLang="en-US" sz="500" b="1" dirty="0">
                <a:solidFill>
                  <a:srgbClr val="003399"/>
                </a:solidFill>
              </a:rPr>
              <a:t>　</a:t>
            </a:r>
            <a:endParaRPr lang="en-US" altLang="ja-JP" sz="500" b="1" dirty="0">
              <a:solidFill>
                <a:srgbClr val="003399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ja-JP" altLang="en-US" sz="1600" b="1" dirty="0">
                <a:solidFill>
                  <a:schemeClr val="bg1"/>
                </a:solidFill>
              </a:rPr>
              <a:t>消費者庁　　　</a:t>
            </a:r>
            <a:r>
              <a:rPr lang="ja-JP" altLang="en-US" sz="1300" b="1" dirty="0">
                <a:solidFill>
                  <a:schemeClr val="bg1"/>
                </a:solidFill>
              </a:rPr>
              <a:t>（</a:t>
            </a:r>
            <a:r>
              <a:rPr lang="en-US" altLang="ja-JP" sz="1300" b="1" dirty="0">
                <a:solidFill>
                  <a:schemeClr val="bg1"/>
                </a:solidFill>
              </a:rPr>
              <a:t>2022</a:t>
            </a:r>
            <a:r>
              <a:rPr lang="ja-JP" altLang="en-US" sz="1300" b="1" dirty="0">
                <a:solidFill>
                  <a:schemeClr val="bg1"/>
                </a:solidFill>
              </a:rPr>
              <a:t>年</a:t>
            </a:r>
            <a:r>
              <a:rPr lang="en-US" altLang="ja-JP" sz="1300" b="1" dirty="0">
                <a:solidFill>
                  <a:schemeClr val="bg1"/>
                </a:solidFill>
              </a:rPr>
              <a:t>6</a:t>
            </a:r>
            <a:r>
              <a:rPr lang="ja-JP" altLang="en-US" sz="1300" b="1" dirty="0">
                <a:solidFill>
                  <a:schemeClr val="bg1"/>
                </a:solidFill>
              </a:rPr>
              <a:t>月</a:t>
            </a:r>
            <a:r>
              <a:rPr lang="en-US" altLang="ja-JP" sz="1300" b="1" dirty="0">
                <a:solidFill>
                  <a:schemeClr val="bg1"/>
                </a:solidFill>
              </a:rPr>
              <a:t>15</a:t>
            </a:r>
            <a:r>
              <a:rPr lang="ja-JP" altLang="en-US" sz="1300" b="1" dirty="0">
                <a:solidFill>
                  <a:schemeClr val="bg1"/>
                </a:solidFill>
              </a:rPr>
              <a:t>日）</a:t>
            </a:r>
            <a:br>
              <a:rPr lang="en-US" altLang="ja-JP" sz="1300" b="1" dirty="0">
                <a:solidFill>
                  <a:schemeClr val="bg1"/>
                </a:solidFill>
              </a:rPr>
            </a:br>
            <a:r>
              <a:rPr lang="en-US" altLang="ja-JP" sz="1600" b="1" dirty="0">
                <a:solidFill>
                  <a:schemeClr val="bg1"/>
                </a:solidFill>
              </a:rPr>
              <a:t>｢</a:t>
            </a:r>
            <a:r>
              <a:rPr lang="ja-JP" altLang="en-US" sz="1600" b="1" dirty="0">
                <a:solidFill>
                  <a:schemeClr val="bg1"/>
                </a:solidFill>
              </a:rPr>
              <a:t>第</a:t>
            </a:r>
            <a:r>
              <a:rPr lang="en-US" altLang="ja-JP" sz="1600" b="1" dirty="0">
                <a:solidFill>
                  <a:schemeClr val="bg1"/>
                </a:solidFill>
              </a:rPr>
              <a:t>1</a:t>
            </a:r>
            <a:r>
              <a:rPr lang="ja-JP" altLang="en-US" sz="1600" b="1" dirty="0">
                <a:solidFill>
                  <a:schemeClr val="bg1"/>
                </a:solidFill>
              </a:rPr>
              <a:t>位」広告表示違反に措置命令</a:t>
            </a:r>
            <a:endParaRPr lang="en-US" altLang="ja-JP" sz="1600" dirty="0">
              <a:solidFill>
                <a:schemeClr val="bg1"/>
              </a:solidFill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C0C6EDF6-E52C-C082-7F69-FA236AB4A1EC}"/>
              </a:ext>
            </a:extLst>
          </p:cNvPr>
          <p:cNvSpPr txBox="1"/>
          <p:nvPr/>
        </p:nvSpPr>
        <p:spPr>
          <a:xfrm>
            <a:off x="3765550" y="2513488"/>
            <a:ext cx="2952750" cy="594650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  <a:prstDash val="solid"/>
          </a:ln>
        </p:spPr>
        <p:txBody>
          <a:bodyPr wrap="square" rtlCol="0">
            <a:spAutoFit/>
          </a:bodyPr>
          <a:lstStyle/>
          <a:p>
            <a:r>
              <a:rPr kumimoji="1" lang="ja-JP" altLang="en-US" sz="3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endParaRPr kumimoji="1" lang="en-US" altLang="ja-JP" sz="3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177800" indent="-177800">
              <a:lnSpc>
                <a:spcPct val="114000"/>
              </a:lnSpc>
              <a:spcAft>
                <a:spcPts val="600"/>
              </a:spcAft>
            </a:pPr>
            <a:r>
              <a:rPr kumimoji="1" lang="ja-JP" altLang="en-US" sz="13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・某エステサロンのウエブ広告を</a:t>
            </a:r>
            <a:br>
              <a:rPr kumimoji="1" lang="en-US" altLang="ja-JP" sz="1300" dirty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sz="13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不当表示（</a:t>
            </a:r>
            <a:r>
              <a:rPr kumimoji="1" lang="ja-JP" altLang="en-US" sz="13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優良誤認）と判定</a:t>
            </a:r>
            <a:endParaRPr kumimoji="1" lang="en-US" altLang="ja-JP" sz="13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1" name="二等辺三角形 10">
            <a:extLst>
              <a:ext uri="{FF2B5EF4-FFF2-40B4-BE49-F238E27FC236}">
                <a16:creationId xmlns:a16="http://schemas.microsoft.com/office/drawing/2014/main" id="{21B94F1E-C7F7-FFB2-3A2D-A560E931B7D2}"/>
              </a:ext>
            </a:extLst>
          </p:cNvPr>
          <p:cNvSpPr/>
          <p:nvPr/>
        </p:nvSpPr>
        <p:spPr>
          <a:xfrm rot="10800000">
            <a:off x="327331" y="2372872"/>
            <a:ext cx="3143250" cy="533400"/>
          </a:xfrm>
          <a:prstGeom prst="triangle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コンテンツ プレースホルダー 2">
            <a:extLst>
              <a:ext uri="{FF2B5EF4-FFF2-40B4-BE49-F238E27FC236}">
                <a16:creationId xmlns:a16="http://schemas.microsoft.com/office/drawing/2014/main" id="{B209B59D-6F0E-8AF2-E729-BAAAA3BD92EE}"/>
              </a:ext>
            </a:extLst>
          </p:cNvPr>
          <p:cNvSpPr txBox="1">
            <a:spLocks/>
          </p:cNvSpPr>
          <p:nvPr/>
        </p:nvSpPr>
        <p:spPr>
          <a:xfrm>
            <a:off x="146663" y="3127985"/>
            <a:ext cx="3504587" cy="59955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2700">
            <a:solidFill>
              <a:schemeClr val="tx1">
                <a:lumMod val="50000"/>
                <a:lumOff val="50000"/>
              </a:schemeClr>
            </a:solidFill>
            <a:prstDash val="solid"/>
          </a:ln>
        </p:spPr>
        <p:txBody>
          <a:bodyPr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ja-JP" altLang="en-US" sz="600" b="1" dirty="0">
                <a:solidFill>
                  <a:srgbClr val="003399"/>
                </a:solidFill>
              </a:rPr>
              <a:t>　</a:t>
            </a:r>
            <a:endParaRPr lang="en-US" altLang="ja-JP" sz="600" b="1" dirty="0">
              <a:solidFill>
                <a:srgbClr val="003399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altLang="ja-JP" sz="1600" b="1" dirty="0">
                <a:solidFill>
                  <a:srgbClr val="003399"/>
                </a:solidFill>
              </a:rPr>
              <a:t>『</a:t>
            </a:r>
            <a:r>
              <a:rPr lang="ja-JP" altLang="en-US" sz="1600" b="1" dirty="0">
                <a:solidFill>
                  <a:srgbClr val="003399"/>
                </a:solidFill>
              </a:rPr>
              <a:t>ランキング広告表示に使用する</a:t>
            </a:r>
            <a:br>
              <a:rPr lang="en-US" altLang="ja-JP" sz="1600" b="1" dirty="0">
                <a:solidFill>
                  <a:srgbClr val="003399"/>
                </a:solidFill>
              </a:rPr>
            </a:br>
            <a:r>
              <a:rPr lang="ja-JP" altLang="en-US" sz="1600" b="1" dirty="0">
                <a:solidFill>
                  <a:srgbClr val="003399"/>
                </a:solidFill>
              </a:rPr>
              <a:t>　調査データ開示ガイドライン</a:t>
            </a:r>
            <a:r>
              <a:rPr lang="en-US" altLang="ja-JP" sz="1600" b="1" dirty="0">
                <a:solidFill>
                  <a:srgbClr val="003399"/>
                </a:solidFill>
              </a:rPr>
              <a:t>』</a:t>
            </a:r>
            <a:r>
              <a:rPr lang="ja-JP" altLang="en-US" sz="1600" b="1" dirty="0">
                <a:solidFill>
                  <a:srgbClr val="003399"/>
                </a:solidFill>
              </a:rPr>
              <a:t>を公表</a:t>
            </a:r>
            <a:endParaRPr lang="en-US" altLang="ja-JP" sz="1600" dirty="0">
              <a:solidFill>
                <a:srgbClr val="C00000"/>
              </a:solidFill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8DCFCFE7-2BBF-E6CC-BE4B-A958B346918B}"/>
              </a:ext>
            </a:extLst>
          </p:cNvPr>
          <p:cNvSpPr txBox="1"/>
          <p:nvPr/>
        </p:nvSpPr>
        <p:spPr>
          <a:xfrm>
            <a:off x="146662" y="3721864"/>
            <a:ext cx="3504586" cy="3006400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  <a:prstDash val="solid"/>
          </a:ln>
        </p:spPr>
        <p:txBody>
          <a:bodyPr wrap="square" rtlCol="0">
            <a:spAutoFit/>
          </a:bodyPr>
          <a:lstStyle/>
          <a:p>
            <a:r>
              <a:rPr kumimoji="1" lang="ja-JP" altLang="en-US" sz="3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endParaRPr kumimoji="1" lang="en-US" altLang="ja-JP" sz="3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177800" indent="-177800">
              <a:lnSpc>
                <a:spcPct val="114000"/>
              </a:lnSpc>
              <a:spcAft>
                <a:spcPts val="400"/>
              </a:spcAft>
            </a:pPr>
            <a:r>
              <a:rPr kumimoji="1" lang="ja-JP" altLang="en-US" sz="1300" b="1" dirty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ポイントは･･･</a:t>
            </a:r>
            <a:endParaRPr kumimoji="1" lang="en-US" altLang="ja-JP" sz="1300" b="1" dirty="0">
              <a:solidFill>
                <a:srgbClr val="C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177800" indent="-177800">
              <a:lnSpc>
                <a:spcPct val="114000"/>
              </a:lnSpc>
              <a:spcAft>
                <a:spcPts val="600"/>
              </a:spcAft>
            </a:pPr>
            <a:r>
              <a:rPr kumimoji="1" lang="ja-JP" altLang="en-US" sz="13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</a:t>
            </a:r>
            <a:r>
              <a:rPr kumimoji="1" lang="en-US" altLang="ja-JP" sz="13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｢No.1</a:t>
            </a:r>
            <a:r>
              <a:rPr kumimoji="1" lang="ja-JP" altLang="en-US" sz="13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」などランキング</a:t>
            </a:r>
            <a:r>
              <a:rPr kumimoji="1" lang="ja-JP" altLang="en-US" sz="13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表示の根拠となる調査データの開示</a:t>
            </a:r>
            <a:r>
              <a:rPr kumimoji="1" lang="ja-JP" altLang="en-US" sz="13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に関する基準と方策</a:t>
            </a:r>
            <a:endParaRPr kumimoji="1" lang="en-US" altLang="ja-JP" sz="13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177800" indent="-177800">
              <a:lnSpc>
                <a:spcPct val="114000"/>
              </a:lnSpc>
              <a:spcAft>
                <a:spcPts val="600"/>
              </a:spcAft>
            </a:pPr>
            <a:r>
              <a:rPr kumimoji="1" lang="ja-JP" altLang="en-US" sz="13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</a:t>
            </a:r>
            <a:r>
              <a:rPr kumimoji="1" lang="ja-JP" altLang="en-US" sz="13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一般消費者に</a:t>
            </a:r>
            <a:r>
              <a:rPr kumimoji="1" lang="ja-JP" altLang="en-US" sz="13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「これは公正な調査結果なのか？」を</a:t>
            </a:r>
            <a:r>
              <a:rPr kumimoji="1" lang="ja-JP" altLang="en-US" sz="13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判断する機会と材料を提供</a:t>
            </a:r>
            <a:endParaRPr kumimoji="1" lang="en-US" altLang="ja-JP" sz="13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177800" indent="-177800">
              <a:lnSpc>
                <a:spcPct val="114000"/>
              </a:lnSpc>
              <a:spcAft>
                <a:spcPts val="600"/>
              </a:spcAft>
            </a:pPr>
            <a:r>
              <a:rPr kumimoji="1" lang="ja-JP" altLang="en-US" sz="13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・調査発注者（顧客企業）との契約推奨</a:t>
            </a:r>
            <a:endParaRPr kumimoji="1" lang="en-US" altLang="ja-JP" sz="13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177800" indent="-177800">
              <a:lnSpc>
                <a:spcPct val="114000"/>
              </a:lnSpc>
              <a:spcAft>
                <a:spcPts val="600"/>
              </a:spcAft>
            </a:pPr>
            <a:r>
              <a:rPr kumimoji="1" lang="ja-JP" altLang="en-US" sz="13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</a:t>
            </a:r>
            <a:r>
              <a:rPr kumimoji="1" lang="ja-JP" altLang="en-US" sz="13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公表されることが望ましい事項の提示</a:t>
            </a:r>
            <a:endParaRPr kumimoji="1" lang="en-US" altLang="ja-JP" sz="13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177800" indent="-177800">
              <a:lnSpc>
                <a:spcPct val="114000"/>
              </a:lnSpc>
              <a:spcAft>
                <a:spcPts val="600"/>
              </a:spcAft>
            </a:pPr>
            <a:r>
              <a:rPr kumimoji="1" lang="ja-JP" altLang="en-US" sz="13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</a:t>
            </a:r>
            <a:r>
              <a:rPr kumimoji="1" lang="ja-JP" altLang="en-US" sz="13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広告表示問題専門委員会の設立</a:t>
            </a:r>
            <a:br>
              <a:rPr kumimoji="1" lang="en-US" altLang="ja-JP" sz="1300" dirty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kumimoji="1" lang="ja-JP" altLang="en-US" sz="13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　　↓</a:t>
            </a:r>
            <a:br>
              <a:rPr lang="en-US" altLang="ja-JP" sz="1300" dirty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en-US" altLang="ja-JP" sz="1300" dirty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JARO</a:t>
            </a:r>
            <a:r>
              <a:rPr lang="ja-JP" altLang="en-US" sz="1300" dirty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（公益社団法人 日本広告審査機構）に協力する自主規制団体へ</a:t>
            </a:r>
            <a:endParaRPr lang="en-US" altLang="ja-JP" sz="1300" dirty="0">
              <a:solidFill>
                <a:srgbClr val="0070C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15" name="図 14" descr="挿絵 が含まれている画像&#10;&#10;自動的に生成された説明">
            <a:extLst>
              <a:ext uri="{FF2B5EF4-FFF2-40B4-BE49-F238E27FC236}">
                <a16:creationId xmlns:a16="http://schemas.microsoft.com/office/drawing/2014/main" id="{CADEE440-9BFD-7617-BF96-34E1AF07BA9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5550" y="3582261"/>
            <a:ext cx="2420647" cy="1327150"/>
          </a:xfrm>
          <a:prstGeom prst="rect">
            <a:avLst/>
          </a:prstGeom>
        </p:spPr>
      </p:pic>
      <p:sp>
        <p:nvSpPr>
          <p:cNvPr id="17" name="コンテンツ プレースホルダー 2">
            <a:extLst>
              <a:ext uri="{FF2B5EF4-FFF2-40B4-BE49-F238E27FC236}">
                <a16:creationId xmlns:a16="http://schemas.microsoft.com/office/drawing/2014/main" id="{B16CC1B4-A714-38AB-1803-7FFAE1209A6D}"/>
              </a:ext>
            </a:extLst>
          </p:cNvPr>
          <p:cNvSpPr txBox="1">
            <a:spLocks/>
          </p:cNvSpPr>
          <p:nvPr/>
        </p:nvSpPr>
        <p:spPr>
          <a:xfrm>
            <a:off x="3765550" y="5286728"/>
            <a:ext cx="2952750" cy="59955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2700">
            <a:solidFill>
              <a:schemeClr val="tx1">
                <a:lumMod val="50000"/>
                <a:lumOff val="50000"/>
              </a:schemeClr>
            </a:solidFill>
            <a:prstDash val="solid"/>
          </a:ln>
        </p:spPr>
        <p:txBody>
          <a:bodyPr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ja-JP" altLang="en-US" sz="600" b="1" dirty="0">
                <a:solidFill>
                  <a:srgbClr val="003399"/>
                </a:solidFill>
              </a:rPr>
              <a:t>　</a:t>
            </a:r>
            <a:endParaRPr lang="en-US" altLang="ja-JP" sz="600" b="1" dirty="0">
              <a:solidFill>
                <a:srgbClr val="003399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ja-JP" altLang="en-US" sz="1600" b="1" dirty="0">
                <a:solidFill>
                  <a:srgbClr val="003399"/>
                </a:solidFill>
              </a:rPr>
              <a:t>実務家向け</a:t>
            </a:r>
            <a:r>
              <a:rPr lang="en-US" altLang="ja-JP" sz="1600" b="1" dirty="0">
                <a:solidFill>
                  <a:srgbClr val="003399"/>
                </a:solidFill>
              </a:rPr>
              <a:t>『</a:t>
            </a:r>
            <a:r>
              <a:rPr lang="ja-JP" altLang="en-US" sz="1600" b="1" dirty="0">
                <a:solidFill>
                  <a:srgbClr val="003399"/>
                </a:solidFill>
              </a:rPr>
              <a:t>比較広告のための</a:t>
            </a:r>
            <a:br>
              <a:rPr lang="en-US" altLang="ja-JP" sz="1600" b="1" dirty="0">
                <a:solidFill>
                  <a:srgbClr val="003399"/>
                </a:solidFill>
              </a:rPr>
            </a:br>
            <a:r>
              <a:rPr lang="en-US" altLang="ja-JP" sz="1600" b="1" dirty="0">
                <a:solidFill>
                  <a:srgbClr val="003399"/>
                </a:solidFill>
              </a:rPr>
              <a:t> </a:t>
            </a:r>
            <a:r>
              <a:rPr lang="ja-JP" altLang="en-US" sz="1600" b="1" dirty="0">
                <a:solidFill>
                  <a:srgbClr val="003399"/>
                </a:solidFill>
              </a:rPr>
              <a:t>調査実施の手引き</a:t>
            </a:r>
            <a:r>
              <a:rPr lang="en-US" altLang="ja-JP" sz="1600" b="1" dirty="0">
                <a:solidFill>
                  <a:srgbClr val="003399"/>
                </a:solidFill>
              </a:rPr>
              <a:t>』</a:t>
            </a:r>
            <a:r>
              <a:rPr lang="ja-JP" altLang="en-US" sz="1600" b="1" dirty="0">
                <a:solidFill>
                  <a:srgbClr val="003399"/>
                </a:solidFill>
              </a:rPr>
              <a:t>を同時に発行</a:t>
            </a:r>
            <a:endParaRPr lang="en-US" altLang="ja-JP" sz="1600" dirty="0">
              <a:solidFill>
                <a:srgbClr val="C00000"/>
              </a:solidFill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5ADA1193-BC3C-BB7B-D5F9-92D942C272BF}"/>
              </a:ext>
            </a:extLst>
          </p:cNvPr>
          <p:cNvSpPr txBox="1"/>
          <p:nvPr/>
        </p:nvSpPr>
        <p:spPr>
          <a:xfrm>
            <a:off x="3765550" y="5886285"/>
            <a:ext cx="2952750" cy="805157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  <a:prstDash val="solid"/>
          </a:ln>
        </p:spPr>
        <p:txBody>
          <a:bodyPr wrap="square" rtlCol="0">
            <a:spAutoFit/>
          </a:bodyPr>
          <a:lstStyle/>
          <a:p>
            <a:r>
              <a:rPr kumimoji="1" lang="ja-JP" altLang="en-US" sz="3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endParaRPr kumimoji="1" lang="en-US" altLang="ja-JP" sz="3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177800" indent="-177800">
              <a:lnSpc>
                <a:spcPct val="114000"/>
              </a:lnSpc>
              <a:spcAft>
                <a:spcPts val="600"/>
              </a:spcAft>
            </a:pPr>
            <a:r>
              <a:rPr kumimoji="1" lang="ja-JP" altLang="en-US" sz="13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・調査設計の考え方、</a:t>
            </a:r>
            <a:r>
              <a:rPr lang="ja-JP" altLang="en-US" sz="13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調査票の具体的な事例等を提示</a:t>
            </a:r>
            <a:br>
              <a:rPr lang="en-US" altLang="ja-JP" sz="1300" dirty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(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今後、随時改定してまいります</a:t>
            </a:r>
            <a:r>
              <a:rPr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)</a:t>
            </a:r>
            <a:endParaRPr kumimoji="1" lang="en-US" altLang="ja-JP" sz="13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9" name="コンテンツ プレースホルダー 2">
            <a:extLst>
              <a:ext uri="{FF2B5EF4-FFF2-40B4-BE49-F238E27FC236}">
                <a16:creationId xmlns:a16="http://schemas.microsoft.com/office/drawing/2014/main" id="{8BF14DC6-13E8-1701-A755-BEC3306BE462}"/>
              </a:ext>
            </a:extLst>
          </p:cNvPr>
          <p:cNvSpPr txBox="1">
            <a:spLocks/>
          </p:cNvSpPr>
          <p:nvPr/>
        </p:nvSpPr>
        <p:spPr>
          <a:xfrm>
            <a:off x="143180" y="7411243"/>
            <a:ext cx="6571638" cy="1386598"/>
          </a:xfrm>
          <a:prstGeom prst="rect">
            <a:avLst/>
          </a:prstGeom>
          <a:solidFill>
            <a:srgbClr val="FFFF00"/>
          </a:solidFill>
          <a:ln w="6350">
            <a:solidFill>
              <a:srgbClr val="0099FF"/>
            </a:solidFill>
            <a:prstDash val="dash"/>
          </a:ln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47675" indent="-447675">
              <a:lnSpc>
                <a:spcPct val="100000"/>
              </a:lnSpc>
              <a:buFont typeface="Wingdings" panose="05000000000000000000" pitchFamily="2" charset="2"/>
              <a:buChar char="u"/>
            </a:pPr>
            <a:endParaRPr lang="en-US" altLang="ja-JP" sz="300" b="1" dirty="0">
              <a:solidFill>
                <a:srgbClr val="003399"/>
              </a:solidFill>
            </a:endParaRP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n"/>
            </a:pPr>
            <a:r>
              <a:rPr lang="ja-JP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GB" altLang="ja-JP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｢No.1</a:t>
            </a:r>
            <a:r>
              <a:rPr lang="ja-JP" altLang="en-GB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」</a:t>
            </a:r>
            <a:r>
              <a:rPr lang="ja-JP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や「第</a:t>
            </a:r>
            <a:r>
              <a:rPr lang="en-US" altLang="ja-JP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1</a:t>
            </a:r>
            <a:r>
              <a:rPr lang="ja-JP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位」を獲得することは、マーケティング上の重要課題です</a:t>
            </a:r>
            <a:endParaRPr lang="en-US" altLang="ja-JP" sz="1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n"/>
            </a:pPr>
            <a:r>
              <a:rPr lang="en-US" altLang="ja-JP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altLang="ja-JP" sz="1400" b="1" dirty="0">
                <a:solidFill>
                  <a:srgbClr val="C00000"/>
                </a:solidFill>
              </a:rPr>
              <a:t>｢</a:t>
            </a:r>
            <a:r>
              <a:rPr lang="ja-JP" altLang="en-US" sz="1400" b="1" dirty="0">
                <a:solidFill>
                  <a:srgbClr val="C00000"/>
                </a:solidFill>
              </a:rPr>
              <a:t>優良誤認」表示の防止責任は広告主</a:t>
            </a:r>
            <a:r>
              <a:rPr lang="ja-JP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にありますが、</a:t>
            </a:r>
            <a:r>
              <a:rPr lang="ja-JP" altLang="en-US" sz="1400" b="1" dirty="0">
                <a:solidFill>
                  <a:srgbClr val="C00000"/>
                </a:solidFill>
              </a:rPr>
              <a:t>調査会社にも顧客への注意喚起義務</a:t>
            </a:r>
            <a:r>
              <a:rPr lang="ja-JP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があります</a:t>
            </a:r>
            <a:r>
              <a:rPr lang="ja-JP" altLang="en-US" sz="1300" b="1" dirty="0">
                <a:solidFill>
                  <a:srgbClr val="002060"/>
                </a:solidFill>
              </a:rPr>
              <a:t>（リサーチ綱領、</a:t>
            </a:r>
            <a:r>
              <a:rPr lang="en-US" altLang="ja-JP" sz="1300" b="1" dirty="0">
                <a:solidFill>
                  <a:srgbClr val="002060"/>
                </a:solidFill>
              </a:rPr>
              <a:t>JIS Y 20252 </a:t>
            </a:r>
            <a:r>
              <a:rPr lang="ja-JP" altLang="en-US" sz="1300" b="1" dirty="0">
                <a:solidFill>
                  <a:srgbClr val="002060"/>
                </a:solidFill>
              </a:rPr>
              <a:t>ほかの規定）</a:t>
            </a:r>
            <a:endParaRPr lang="en-US" altLang="ja-JP" sz="1300" b="1" dirty="0">
              <a:solidFill>
                <a:srgbClr val="002060"/>
              </a:solidFill>
            </a:endParaRP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200"/>
              </a:spcAft>
              <a:buFont typeface="Wingdings" panose="05000000000000000000" pitchFamily="2" charset="2"/>
              <a:buChar char="n"/>
            </a:pPr>
            <a:r>
              <a:rPr lang="ja-JP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表示の根拠となる調査データ等の情報開示を通じて、</a:t>
            </a:r>
            <a:r>
              <a:rPr lang="ja-JP" altLang="en-US" sz="1400" b="1" dirty="0">
                <a:solidFill>
                  <a:srgbClr val="C00000"/>
                </a:solidFill>
              </a:rPr>
              <a:t>健全なマーケティング活動の発展につなげていきましょう！</a:t>
            </a:r>
            <a:endParaRPr lang="en-US" altLang="ja-JP" sz="1400" b="1" dirty="0">
              <a:solidFill>
                <a:srgbClr val="C00000"/>
              </a:solidFill>
            </a:endParaRPr>
          </a:p>
        </p:txBody>
      </p:sp>
      <p:sp>
        <p:nvSpPr>
          <p:cNvPr id="20" name="字幕 2">
            <a:extLst>
              <a:ext uri="{FF2B5EF4-FFF2-40B4-BE49-F238E27FC236}">
                <a16:creationId xmlns:a16="http://schemas.microsoft.com/office/drawing/2014/main" id="{739FB077-FA18-76CF-A7E0-8F1261D16FFC}"/>
              </a:ext>
            </a:extLst>
          </p:cNvPr>
          <p:cNvSpPr txBox="1">
            <a:spLocks/>
          </p:cNvSpPr>
          <p:nvPr/>
        </p:nvSpPr>
        <p:spPr>
          <a:xfrm>
            <a:off x="143181" y="6875683"/>
            <a:ext cx="6571637" cy="344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514356" rtl="0" eaLnBrk="1" latinLnBrk="0" hangingPunct="1">
              <a:lnSpc>
                <a:spcPct val="90000"/>
              </a:lnSpc>
              <a:spcBef>
                <a:spcPts val="563"/>
              </a:spcBef>
              <a:buFont typeface="Arial" panose="020B0604020202020204" pitchFamily="34" charset="0"/>
              <a:buNone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57179" indent="0" algn="ctr" defTabSz="514356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None/>
              <a:defRPr kumimoji="1" sz="11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14356" indent="0" algn="ctr" defTabSz="514356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None/>
              <a:defRPr kumimoji="1"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71535" indent="0" algn="ctr" defTabSz="514356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None/>
              <a:defRPr kumimoji="1"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8713" indent="0" algn="ctr" defTabSz="514356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None/>
              <a:defRPr kumimoji="1"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85892" indent="0" algn="ctr" defTabSz="514356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None/>
              <a:defRPr kumimoji="1"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43070" indent="0" algn="ctr" defTabSz="514356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None/>
              <a:defRPr kumimoji="1"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00248" indent="0" algn="ctr" defTabSz="514356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None/>
              <a:defRPr kumimoji="1"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057426" indent="0" algn="ctr" defTabSz="514356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None/>
              <a:defRPr kumimoji="1"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5000"/>
              </a:lnSpc>
            </a:pPr>
            <a:r>
              <a:rPr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詳しくはこちら ⇒ </a:t>
            </a:r>
            <a:r>
              <a:rPr lang="en-GB" altLang="ja-JP" b="1" dirty="0">
                <a:latin typeface="メイリオ" panose="020B0604030504040204" pitchFamily="50" charset="-128"/>
                <a:ea typeface="メイリオ" panose="020B0604030504040204" pitchFamily="50" charset="-128"/>
                <a:hlinkClick r:id="rId5"/>
              </a:rPr>
              <a:t>http://www.jmra-net.or.jp/rule/guideline/</a:t>
            </a:r>
            <a:endParaRPr lang="en-GB" altLang="ja-JP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95000"/>
              </a:lnSpc>
            </a:pPr>
            <a:endParaRPr lang="ja-JP" altLang="en-US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1" name="字幕 2">
            <a:extLst>
              <a:ext uri="{FF2B5EF4-FFF2-40B4-BE49-F238E27FC236}">
                <a16:creationId xmlns:a16="http://schemas.microsoft.com/office/drawing/2014/main" id="{E1B8DF1B-BE49-5E84-67BD-711F9BEBEDF8}"/>
              </a:ext>
            </a:extLst>
          </p:cNvPr>
          <p:cNvSpPr txBox="1">
            <a:spLocks/>
          </p:cNvSpPr>
          <p:nvPr/>
        </p:nvSpPr>
        <p:spPr>
          <a:xfrm>
            <a:off x="1346200" y="8904704"/>
            <a:ext cx="5270499" cy="5412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514356" rtl="0" eaLnBrk="1" latinLnBrk="0" hangingPunct="1">
              <a:lnSpc>
                <a:spcPct val="90000"/>
              </a:lnSpc>
              <a:spcBef>
                <a:spcPts val="563"/>
              </a:spcBef>
              <a:buFont typeface="Arial" panose="020B0604020202020204" pitchFamily="34" charset="0"/>
              <a:buNone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57179" indent="0" algn="ctr" defTabSz="514356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None/>
              <a:defRPr kumimoji="1" sz="11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14356" indent="0" algn="ctr" defTabSz="514356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None/>
              <a:defRPr kumimoji="1"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71535" indent="0" algn="ctr" defTabSz="514356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None/>
              <a:defRPr kumimoji="1"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8713" indent="0" algn="ctr" defTabSz="514356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None/>
              <a:defRPr kumimoji="1"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85892" indent="0" algn="ctr" defTabSz="514356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None/>
              <a:defRPr kumimoji="1"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43070" indent="0" algn="ctr" defTabSz="514356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None/>
              <a:defRPr kumimoji="1"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00248" indent="0" algn="ctr" defTabSz="514356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None/>
              <a:defRPr kumimoji="1"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057426" indent="0" algn="ctr" defTabSz="514356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None/>
              <a:defRPr kumimoji="1"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  お問い合わせ・ご相談は</a:t>
            </a:r>
            <a:br>
              <a:rPr lang="en-US" altLang="ja-JP" sz="1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（一社）日本マーケティング・リサーチ協会の会員社へ</a:t>
            </a:r>
          </a:p>
        </p:txBody>
      </p:sp>
      <p:sp>
        <p:nvSpPr>
          <p:cNvPr id="22" name="矢印: 右 21">
            <a:extLst>
              <a:ext uri="{FF2B5EF4-FFF2-40B4-BE49-F238E27FC236}">
                <a16:creationId xmlns:a16="http://schemas.microsoft.com/office/drawing/2014/main" id="{85FDC78F-99B6-5157-DC33-D20D65FB6FCB}"/>
              </a:ext>
            </a:extLst>
          </p:cNvPr>
          <p:cNvSpPr/>
          <p:nvPr/>
        </p:nvSpPr>
        <p:spPr>
          <a:xfrm>
            <a:off x="996949" y="8978759"/>
            <a:ext cx="273050" cy="392509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字幕 2">
            <a:extLst>
              <a:ext uri="{FF2B5EF4-FFF2-40B4-BE49-F238E27FC236}">
                <a16:creationId xmlns:a16="http://schemas.microsoft.com/office/drawing/2014/main" id="{B125D1FF-D772-CE62-0D6F-2BB0615B0FC9}"/>
              </a:ext>
            </a:extLst>
          </p:cNvPr>
          <p:cNvSpPr txBox="1">
            <a:spLocks/>
          </p:cNvSpPr>
          <p:nvPr/>
        </p:nvSpPr>
        <p:spPr>
          <a:xfrm>
            <a:off x="0" y="9485938"/>
            <a:ext cx="2082800" cy="344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514356" rtl="0" eaLnBrk="1" latinLnBrk="0" hangingPunct="1">
              <a:lnSpc>
                <a:spcPct val="90000"/>
              </a:lnSpc>
              <a:spcBef>
                <a:spcPts val="563"/>
              </a:spcBef>
              <a:buFont typeface="Arial" panose="020B0604020202020204" pitchFamily="34" charset="0"/>
              <a:buNone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57179" indent="0" algn="ctr" defTabSz="514356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None/>
              <a:defRPr kumimoji="1" sz="11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14356" indent="0" algn="ctr" defTabSz="514356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None/>
              <a:defRPr kumimoji="1"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71535" indent="0" algn="ctr" defTabSz="514356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None/>
              <a:defRPr kumimoji="1"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8713" indent="0" algn="ctr" defTabSz="514356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None/>
              <a:defRPr kumimoji="1"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85892" indent="0" algn="ctr" defTabSz="514356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None/>
              <a:defRPr kumimoji="1"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43070" indent="0" algn="ctr" defTabSz="514356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None/>
              <a:defRPr kumimoji="1"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00248" indent="0" algn="ctr" defTabSz="514356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None/>
              <a:defRPr kumimoji="1"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057426" indent="0" algn="ctr" defTabSz="514356" rtl="0" eaLnBrk="1" latinLnBrk="0" hangingPunct="1">
              <a:lnSpc>
                <a:spcPct val="90000"/>
              </a:lnSpc>
              <a:spcBef>
                <a:spcPts val="281"/>
              </a:spcBef>
              <a:buFont typeface="Arial" panose="020B0604020202020204" pitchFamily="34" charset="0"/>
              <a:buNone/>
              <a:defRPr kumimoji="1"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95000"/>
              </a:lnSpc>
            </a:pP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（会員社名・ロゴ）</a:t>
            </a:r>
          </a:p>
        </p:txBody>
      </p:sp>
    </p:spTree>
    <p:extLst>
      <p:ext uri="{BB962C8B-B14F-4D97-AF65-F5344CB8AC3E}">
        <p14:creationId xmlns:p14="http://schemas.microsoft.com/office/powerpoint/2010/main" val="24695248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204</TotalTime>
  <Words>584</Words>
  <Application>Microsoft Office PowerPoint</Application>
  <PresentationFormat>A4 210 x 297 mm</PresentationFormat>
  <Paragraphs>43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9" baseType="lpstr">
      <vt:lpstr>HGS創英角ﾎﾟｯﾌﾟ体</vt:lpstr>
      <vt:lpstr>メイリオ</vt:lpstr>
      <vt:lpstr>游ゴシック</vt:lpstr>
      <vt:lpstr>游ゴシック Light</vt:lpstr>
      <vt:lpstr>Arial</vt:lpstr>
      <vt:lpstr>Wingdings</vt:lpstr>
      <vt:lpstr>Office テーマ</vt:lpstr>
      <vt:lpstr>その表示､本当に大丈夫ですか？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その広告､本当に大丈夫ですか？</dc:title>
  <dc:creator>Ichinose Hiroyuki</dc:creator>
  <cp:lastModifiedBy>Ichinose Hiroyuki</cp:lastModifiedBy>
  <cp:revision>14</cp:revision>
  <cp:lastPrinted>2022-06-25T02:47:05Z</cp:lastPrinted>
  <dcterms:created xsi:type="dcterms:W3CDTF">2022-06-23T15:10:28Z</dcterms:created>
  <dcterms:modified xsi:type="dcterms:W3CDTF">2022-07-05T02:32:11Z</dcterms:modified>
</cp:coreProperties>
</file>