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14" autoAdjust="0"/>
  </p:normalViewPr>
  <p:slideViewPr>
    <p:cSldViewPr snapToGrid="0">
      <p:cViewPr varScale="1">
        <p:scale>
          <a:sx n="51" d="100"/>
          <a:sy n="51" d="100"/>
        </p:scale>
        <p:origin x="1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4D0BF-44BF-5F8F-8187-B20F67028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D24E607-11D5-3D9A-A884-882ACCCB4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9" indent="0" algn="ctr">
              <a:buNone/>
              <a:defRPr sz="1125"/>
            </a:lvl2pPr>
            <a:lvl3pPr marL="514356" indent="0" algn="ctr">
              <a:buNone/>
              <a:defRPr sz="1013"/>
            </a:lvl3pPr>
            <a:lvl4pPr marL="771535" indent="0" algn="ctr">
              <a:buNone/>
              <a:defRPr sz="900"/>
            </a:lvl4pPr>
            <a:lvl5pPr marL="1028713" indent="0" algn="ctr">
              <a:buNone/>
              <a:defRPr sz="900"/>
            </a:lvl5pPr>
            <a:lvl6pPr marL="1285892" indent="0" algn="ctr">
              <a:buNone/>
              <a:defRPr sz="900"/>
            </a:lvl6pPr>
            <a:lvl7pPr marL="1543070" indent="0" algn="ctr">
              <a:buNone/>
              <a:defRPr sz="900"/>
            </a:lvl7pPr>
            <a:lvl8pPr marL="1800248" indent="0" algn="ctr">
              <a:buNone/>
              <a:defRPr sz="900"/>
            </a:lvl8pPr>
            <a:lvl9pPr marL="2057426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B410C8-D2E4-BD5F-BD58-3F6BE51A5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30C2-A5CE-4549-8397-88134842A846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1AD016-5784-DC68-43FD-F000CFC0F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B5BBCA-4C70-92BA-2819-53D5B747A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156-69DA-4511-ABFE-70493FD52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4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85037D-CCDC-03E6-20BB-07FB0687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D41E30-B233-255F-F399-27CD931AC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12C871-F0DA-65CF-F386-83E7209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30C2-A5CE-4549-8397-88134842A846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1BBDC-49E6-62DA-B72F-498F31486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6383A4-3475-1C0C-049E-CE586DBB2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156-69DA-4511-ABFE-70493FD52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35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B6F0BCF-A614-6ED7-E96A-5F9A7B3716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5DF7E7-876D-5187-980B-CA759C893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02D800-42B0-E116-1C1F-5EF5F26DD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30C2-A5CE-4549-8397-88134842A846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ED0D14-3DF5-2F68-A534-FF4D8CB35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F70857-EB46-8350-879C-5AF47AC1F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156-69DA-4511-ABFE-70493FD52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59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353E7A-DD78-CC33-0676-999DE3CB5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055994-ED7A-1AFD-214A-43C3AF6A3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A4BC12-CA13-0898-7714-376186DF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30C2-A5CE-4549-8397-88134842A846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8FADF6-EBFB-C30D-C8FA-83E26407F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541B46-622E-E082-8EE2-596E51042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156-69DA-4511-ABFE-70493FD52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07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56E19D-59C4-F7B8-F1D9-B21561F69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7" y="2469624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F040CA-A3F5-6871-2F7C-4CECB8479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6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1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9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7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4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2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13839F-2ECE-A5DC-3AD7-B58B9227E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30C2-A5CE-4549-8397-88134842A846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76F3E9-CA06-A403-AAD0-B6B0F69B6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80B37-4A97-CB68-4E78-F8C080B15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156-69DA-4511-ABFE-70493FD52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19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C3CB50-5A16-FFDF-31DB-36218529D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6B12D2-7416-B109-CE26-CB99826097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B46617-B80D-78C5-D0C0-4B6C89F43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22318C-8D40-3711-BC1B-B703792D1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30C2-A5CE-4549-8397-88134842A846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47B6F8-8AA7-F265-299A-1B49A411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C9FFA0-35B4-8741-4C4A-25191C0B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156-69DA-4511-ABFE-70493FD52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57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DBA107-5D11-B57F-9443-66E70195B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4935E6-99E3-6AF7-C83A-848E823A0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9" indent="0">
              <a:buNone/>
              <a:defRPr sz="1125" b="1"/>
            </a:lvl2pPr>
            <a:lvl3pPr marL="514356" indent="0">
              <a:buNone/>
              <a:defRPr sz="1013" b="1"/>
            </a:lvl3pPr>
            <a:lvl4pPr marL="771535" indent="0">
              <a:buNone/>
              <a:defRPr sz="900" b="1"/>
            </a:lvl4pPr>
            <a:lvl5pPr marL="1028713" indent="0">
              <a:buNone/>
              <a:defRPr sz="900" b="1"/>
            </a:lvl5pPr>
            <a:lvl6pPr marL="1285892" indent="0">
              <a:buNone/>
              <a:defRPr sz="900" b="1"/>
            </a:lvl6pPr>
            <a:lvl7pPr marL="1543070" indent="0">
              <a:buNone/>
              <a:defRPr sz="900" b="1"/>
            </a:lvl7pPr>
            <a:lvl8pPr marL="1800248" indent="0">
              <a:buNone/>
              <a:defRPr sz="900" b="1"/>
            </a:lvl8pPr>
            <a:lvl9pPr marL="2057426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1C1A95-987E-46D3-D0B7-ACFECD106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3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7FD4547-E5F4-CD32-A286-5128DDC58E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5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9" indent="0">
              <a:buNone/>
              <a:defRPr sz="1125" b="1"/>
            </a:lvl2pPr>
            <a:lvl3pPr marL="514356" indent="0">
              <a:buNone/>
              <a:defRPr sz="1013" b="1"/>
            </a:lvl3pPr>
            <a:lvl4pPr marL="771535" indent="0">
              <a:buNone/>
              <a:defRPr sz="900" b="1"/>
            </a:lvl4pPr>
            <a:lvl5pPr marL="1028713" indent="0">
              <a:buNone/>
              <a:defRPr sz="900" b="1"/>
            </a:lvl5pPr>
            <a:lvl6pPr marL="1285892" indent="0">
              <a:buNone/>
              <a:defRPr sz="900" b="1"/>
            </a:lvl6pPr>
            <a:lvl7pPr marL="1543070" indent="0">
              <a:buNone/>
              <a:defRPr sz="900" b="1"/>
            </a:lvl7pPr>
            <a:lvl8pPr marL="1800248" indent="0">
              <a:buNone/>
              <a:defRPr sz="900" b="1"/>
            </a:lvl8pPr>
            <a:lvl9pPr marL="2057426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2EE7560-A9E2-763A-221B-625C84A85E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5" y="3618443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07D55F9-D7B9-0D85-AF3C-A14F8D1E4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30C2-A5CE-4549-8397-88134842A846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CD416F-AB91-307B-91BC-FF2773968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804FD16-2FD2-80E8-1976-8214E3B94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156-69DA-4511-ABFE-70493FD52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2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E9E791-B0B8-4168-48C6-B0F18C6DA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566A6-CCBA-4349-C187-0E99712FD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30C2-A5CE-4549-8397-88134842A846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DD7035D-3BB6-61F5-025B-17E3844D4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5E5746C-CD9F-109F-CCB0-FCD903CA6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156-69DA-4511-ABFE-70493FD52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68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0CE98A7-C9B1-DBE2-6C10-F51A29674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30C2-A5CE-4549-8397-88134842A846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1FB7586-F8AA-BA93-38BB-0581703A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9BFC05A-A2AF-B508-D74F-9BF581D3B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156-69DA-4511-ABFE-70493FD52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05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E5E754-3F65-CD75-4842-9FE8EA62B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3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51419B-6BD8-95A8-40FC-C64A79D6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E7F038D-57F6-BC4E-4574-9D73E9B01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3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9" indent="0">
              <a:buNone/>
              <a:defRPr sz="788"/>
            </a:lvl2pPr>
            <a:lvl3pPr marL="514356" indent="0">
              <a:buNone/>
              <a:defRPr sz="675"/>
            </a:lvl3pPr>
            <a:lvl4pPr marL="771535" indent="0">
              <a:buNone/>
              <a:defRPr sz="563"/>
            </a:lvl4pPr>
            <a:lvl5pPr marL="1028713" indent="0">
              <a:buNone/>
              <a:defRPr sz="563"/>
            </a:lvl5pPr>
            <a:lvl6pPr marL="1285892" indent="0">
              <a:buNone/>
              <a:defRPr sz="563"/>
            </a:lvl6pPr>
            <a:lvl7pPr marL="1543070" indent="0">
              <a:buNone/>
              <a:defRPr sz="563"/>
            </a:lvl7pPr>
            <a:lvl8pPr marL="1800248" indent="0">
              <a:buNone/>
              <a:defRPr sz="563"/>
            </a:lvl8pPr>
            <a:lvl9pPr marL="2057426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0969F8-F078-510B-44E7-C43103DED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30C2-A5CE-4549-8397-88134842A846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235BD7-7E16-296D-37A6-E36CF8DF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4D2E72-82EA-B98D-A9DF-F2B00273A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156-69DA-4511-ABFE-70493FD52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2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56F43E-70EC-8E4D-AD39-F9A152FEF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3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B6980C1-E2C2-C07A-29B4-E9E832773F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9" indent="0">
              <a:buNone/>
              <a:defRPr sz="1575"/>
            </a:lvl2pPr>
            <a:lvl3pPr marL="514356" indent="0">
              <a:buNone/>
              <a:defRPr sz="1350"/>
            </a:lvl3pPr>
            <a:lvl4pPr marL="771535" indent="0">
              <a:buNone/>
              <a:defRPr sz="1125"/>
            </a:lvl4pPr>
            <a:lvl5pPr marL="1028713" indent="0">
              <a:buNone/>
              <a:defRPr sz="1125"/>
            </a:lvl5pPr>
            <a:lvl6pPr marL="1285892" indent="0">
              <a:buNone/>
              <a:defRPr sz="1125"/>
            </a:lvl6pPr>
            <a:lvl7pPr marL="1543070" indent="0">
              <a:buNone/>
              <a:defRPr sz="1125"/>
            </a:lvl7pPr>
            <a:lvl8pPr marL="1800248" indent="0">
              <a:buNone/>
              <a:defRPr sz="1125"/>
            </a:lvl8pPr>
            <a:lvl9pPr marL="2057426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3CC5E1A-1A33-5622-D0E5-695633F94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3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9" indent="0">
              <a:buNone/>
              <a:defRPr sz="788"/>
            </a:lvl2pPr>
            <a:lvl3pPr marL="514356" indent="0">
              <a:buNone/>
              <a:defRPr sz="675"/>
            </a:lvl3pPr>
            <a:lvl4pPr marL="771535" indent="0">
              <a:buNone/>
              <a:defRPr sz="563"/>
            </a:lvl4pPr>
            <a:lvl5pPr marL="1028713" indent="0">
              <a:buNone/>
              <a:defRPr sz="563"/>
            </a:lvl5pPr>
            <a:lvl6pPr marL="1285892" indent="0">
              <a:buNone/>
              <a:defRPr sz="563"/>
            </a:lvl6pPr>
            <a:lvl7pPr marL="1543070" indent="0">
              <a:buNone/>
              <a:defRPr sz="563"/>
            </a:lvl7pPr>
            <a:lvl8pPr marL="1800248" indent="0">
              <a:buNone/>
              <a:defRPr sz="563"/>
            </a:lvl8pPr>
            <a:lvl9pPr marL="2057426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1F3B14-B62C-E83D-E81F-B2285EBE1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930C2-A5CE-4549-8397-88134842A846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AA704E-4FC6-81D2-5B01-44D0A5B86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0FD3A2-3EE6-1C75-6881-577D43289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94156-69DA-4511-ABFE-70493FD52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69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DD00807-8153-FBA4-EBCB-7D76EC89E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B7BED7-C9EE-EEB4-C422-C3A1835A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143023-E733-0A99-3BDB-C84A4C663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930C2-A5CE-4549-8397-88134842A846}" type="datetimeFigureOut">
              <a:rPr kumimoji="1" lang="ja-JP" altLang="en-US" smtClean="0"/>
              <a:t>2022/7/5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747E9C-826D-990F-0F94-367884D5D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3F3CEE-5C50-AF34-9234-A42100C89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94156-69DA-4511-ABFE-70493FD52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0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6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90" indent="-128590" algn="l" defTabSz="514356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8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46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25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303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81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59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9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2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70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jmra-net.or.jp/rule/guideline/" TargetMode="Externa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60B911C3-0541-D2A0-1D29-2A1AAF3C513D}"/>
              </a:ext>
            </a:extLst>
          </p:cNvPr>
          <p:cNvSpPr txBox="1">
            <a:spLocks/>
          </p:cNvSpPr>
          <p:nvPr/>
        </p:nvSpPr>
        <p:spPr>
          <a:xfrm>
            <a:off x="6351" y="-2647"/>
            <a:ext cx="6845299" cy="93345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5143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2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爆発: 14 pt 4">
            <a:extLst>
              <a:ext uri="{FF2B5EF4-FFF2-40B4-BE49-F238E27FC236}">
                <a16:creationId xmlns:a16="http://schemas.microsoft.com/office/drawing/2014/main" id="{70998350-01C2-0D28-6587-54947C15C723}"/>
              </a:ext>
            </a:extLst>
          </p:cNvPr>
          <p:cNvSpPr/>
          <p:nvPr/>
        </p:nvSpPr>
        <p:spPr>
          <a:xfrm>
            <a:off x="3461" y="5514"/>
            <a:ext cx="2690577" cy="1820431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AD2E359-301C-B65C-0E5E-E1B678428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9000" y="465569"/>
            <a:ext cx="4845050" cy="603251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その表示</a:t>
            </a:r>
            <a:r>
              <a:rPr kumimoji="1" lang="en-US" altLang="ja-JP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､</a:t>
            </a:r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本当に大丈夫ですか？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23D7C47-DC7C-823F-05AD-2552CE9EE94E}"/>
              </a:ext>
            </a:extLst>
          </p:cNvPr>
          <p:cNvSpPr txBox="1">
            <a:spLocks/>
          </p:cNvSpPr>
          <p:nvPr/>
        </p:nvSpPr>
        <p:spPr>
          <a:xfrm rot="20400000">
            <a:off x="305059" y="631012"/>
            <a:ext cx="2216150" cy="6032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5143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ja-JP" altLang="en-US" sz="1600" i="1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○○満足度 </a:t>
            </a:r>
            <a:r>
              <a:rPr lang="en-US" altLang="ja-JP" sz="1600" i="1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No.1</a:t>
            </a:r>
            <a:r>
              <a:rPr lang="ja-JP" altLang="en-US" sz="1600" i="1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！</a:t>
            </a:r>
            <a:endParaRPr lang="en-US" altLang="ja-JP" sz="1600" i="1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l">
              <a:lnSpc>
                <a:spcPct val="110000"/>
              </a:lnSpc>
            </a:pPr>
            <a:r>
              <a:rPr lang="ja-JP" altLang="en-US" sz="1600" i="1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□□で三冠達成！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A76CA16E-F7E2-AE87-800C-D6D50A2F9C2D}"/>
              </a:ext>
            </a:extLst>
          </p:cNvPr>
          <p:cNvSpPr txBox="1">
            <a:spLocks/>
          </p:cNvSpPr>
          <p:nvPr/>
        </p:nvSpPr>
        <p:spPr>
          <a:xfrm>
            <a:off x="0" y="9485938"/>
            <a:ext cx="2082800" cy="34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6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9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6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35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13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92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70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48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26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5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（会員社名・ロゴ）</a:t>
            </a: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A9C8113A-B6E1-492D-D305-A06DF20082C4}"/>
              </a:ext>
            </a:extLst>
          </p:cNvPr>
          <p:cNvSpPr txBox="1">
            <a:spLocks/>
          </p:cNvSpPr>
          <p:nvPr/>
        </p:nvSpPr>
        <p:spPr>
          <a:xfrm>
            <a:off x="5092700" y="9368818"/>
            <a:ext cx="1765300" cy="461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6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9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6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35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13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92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70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48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26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5000"/>
              </a:lnSpc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7E973D29-0E96-198A-EDCF-3A8B8F2B40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300" y="9419068"/>
            <a:ext cx="819150" cy="392509"/>
          </a:xfrm>
          <a:prstGeom prst="rect">
            <a:avLst/>
          </a:prstGeom>
        </p:spPr>
      </p:pic>
      <p:sp>
        <p:nvSpPr>
          <p:cNvPr id="12" name="字幕 2">
            <a:extLst>
              <a:ext uri="{FF2B5EF4-FFF2-40B4-BE49-F238E27FC236}">
                <a16:creationId xmlns:a16="http://schemas.microsoft.com/office/drawing/2014/main" id="{69F88ABE-7302-7A2E-AB33-B10D94C413F2}"/>
              </a:ext>
            </a:extLst>
          </p:cNvPr>
          <p:cNvSpPr txBox="1">
            <a:spLocks/>
          </p:cNvSpPr>
          <p:nvPr/>
        </p:nvSpPr>
        <p:spPr>
          <a:xfrm>
            <a:off x="3232150" y="157179"/>
            <a:ext cx="3505200" cy="3137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514356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9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6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35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13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92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70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48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26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5000"/>
              </a:lnSpc>
            </a:pPr>
            <a:r>
              <a:rPr lang="ja-JP" altLang="en-US" sz="1600" b="1" u="sng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市場調査のクライアントの皆さまへ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2FB3E43-DA7B-24B6-D030-4F7876D6B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0764" y="1276623"/>
            <a:ext cx="4552950" cy="4552950"/>
          </a:xfrm>
          <a:prstGeom prst="rect">
            <a:avLst/>
          </a:prstGeom>
        </p:spPr>
      </p:pic>
      <p:sp>
        <p:nvSpPr>
          <p:cNvPr id="13" name="タイトル 1">
            <a:extLst>
              <a:ext uri="{FF2B5EF4-FFF2-40B4-BE49-F238E27FC236}">
                <a16:creationId xmlns:a16="http://schemas.microsoft.com/office/drawing/2014/main" id="{DCD5B3E0-57F7-F830-39A8-3BDCFC6BC853}"/>
              </a:ext>
            </a:extLst>
          </p:cNvPr>
          <p:cNvSpPr txBox="1">
            <a:spLocks/>
          </p:cNvSpPr>
          <p:nvPr/>
        </p:nvSpPr>
        <p:spPr>
          <a:xfrm>
            <a:off x="107534" y="1926608"/>
            <a:ext cx="4907198" cy="1318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5143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000" dirty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景品表示法</a:t>
            </a:r>
            <a:r>
              <a:rPr lang="en-US" altLang="ja-JP" sz="3000" baseline="30000" dirty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*</a:t>
            </a:r>
            <a:r>
              <a:rPr lang="ja-JP" altLang="en-US" sz="3000" dirty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は</a:t>
            </a:r>
            <a:r>
              <a:rPr lang="en-US" altLang="ja-JP" sz="3000" dirty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､｢No.1｣</a:t>
            </a:r>
            <a:r>
              <a:rPr lang="ja-JP" altLang="en-US" sz="3000" dirty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など比較広告の根拠に客観的な調査データを求めています</a:t>
            </a:r>
            <a:r>
              <a:rPr lang="en-US" altLang="ja-JP" sz="3000" dirty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!</a:t>
            </a:r>
            <a:endParaRPr lang="ja-JP" altLang="en-US" sz="3000" dirty="0">
              <a:solidFill>
                <a:srgbClr val="C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CDB6EEED-2C43-E916-24BF-2DE18FDD55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502" y="5273852"/>
            <a:ext cx="2714694" cy="1998662"/>
          </a:xfrm>
          <a:prstGeom prst="rect">
            <a:avLst/>
          </a:prstGeom>
        </p:spPr>
      </p:pic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6C8ACE56-571D-5666-C7A9-BB87F8F496E8}"/>
              </a:ext>
            </a:extLst>
          </p:cNvPr>
          <p:cNvSpPr/>
          <p:nvPr/>
        </p:nvSpPr>
        <p:spPr>
          <a:xfrm>
            <a:off x="185502" y="4382835"/>
            <a:ext cx="2011951" cy="738664"/>
          </a:xfrm>
          <a:prstGeom prst="wedgeRoundRectCallout">
            <a:avLst>
              <a:gd name="adj1" fmla="val -8793"/>
              <a:gd name="adj2" fmla="val 8445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9890DCF-2D32-82E9-CF6C-166EE5BAB9EF}"/>
              </a:ext>
            </a:extLst>
          </p:cNvPr>
          <p:cNvSpPr txBox="1"/>
          <p:nvPr/>
        </p:nvSpPr>
        <p:spPr>
          <a:xfrm>
            <a:off x="185502" y="3314016"/>
            <a:ext cx="3573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*</a:t>
            </a:r>
            <a:r>
              <a:rPr kumimoji="1"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不当景品類及び不当表示防止法）</a:t>
            </a:r>
          </a:p>
        </p:txBody>
      </p:sp>
      <p:sp>
        <p:nvSpPr>
          <p:cNvPr id="24" name="吹き出し: 四角形 23">
            <a:extLst>
              <a:ext uri="{FF2B5EF4-FFF2-40B4-BE49-F238E27FC236}">
                <a16:creationId xmlns:a16="http://schemas.microsoft.com/office/drawing/2014/main" id="{9C3A1CA1-5F7C-B718-B279-E46AE33C9A00}"/>
              </a:ext>
            </a:extLst>
          </p:cNvPr>
          <p:cNvSpPr/>
          <p:nvPr/>
        </p:nvSpPr>
        <p:spPr>
          <a:xfrm>
            <a:off x="3429000" y="6156034"/>
            <a:ext cx="3243498" cy="867962"/>
          </a:xfrm>
          <a:prstGeom prst="wedgeRectCallout">
            <a:avLst>
              <a:gd name="adj1" fmla="val -64541"/>
              <a:gd name="adj2" fmla="val -33146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吹き出し: 四角形 25">
            <a:extLst>
              <a:ext uri="{FF2B5EF4-FFF2-40B4-BE49-F238E27FC236}">
                <a16:creationId xmlns:a16="http://schemas.microsoft.com/office/drawing/2014/main" id="{F47C39B1-D267-14C6-2D92-23F93C476CA2}"/>
              </a:ext>
            </a:extLst>
          </p:cNvPr>
          <p:cNvSpPr/>
          <p:nvPr/>
        </p:nvSpPr>
        <p:spPr>
          <a:xfrm>
            <a:off x="3429000" y="7161071"/>
            <a:ext cx="3243498" cy="859295"/>
          </a:xfrm>
          <a:prstGeom prst="wedgeRectCallout">
            <a:avLst>
              <a:gd name="adj1" fmla="val -64322"/>
              <a:gd name="adj2" fmla="val -52119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072310-EDA0-1741-4209-407F039D87DB}"/>
              </a:ext>
            </a:extLst>
          </p:cNvPr>
          <p:cNvSpPr txBox="1"/>
          <p:nvPr/>
        </p:nvSpPr>
        <p:spPr>
          <a:xfrm>
            <a:off x="3623498" y="6192999"/>
            <a:ext cx="2957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一般消費者に「優良誤認」を与えたと判定された場合、</a:t>
            </a:r>
            <a:br>
              <a:rPr kumimoji="1" lang="en-US" altLang="ja-JP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処罰されるのは広告主</a:t>
            </a:r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です！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B07ABA2-C32A-5CA6-3BDC-D9410172CBD0}"/>
              </a:ext>
            </a:extLst>
          </p:cNvPr>
          <p:cNvSpPr txBox="1"/>
          <p:nvPr/>
        </p:nvSpPr>
        <p:spPr>
          <a:xfrm>
            <a:off x="3532122" y="7196119"/>
            <a:ext cx="3140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近年、</a:t>
            </a:r>
            <a:r>
              <a:rPr kumimoji="1" lang="en-US" altLang="ja-JP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｢No.1</a:t>
            </a:r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先にありき」の</a:t>
            </a:r>
            <a:br>
              <a:rPr kumimoji="1" lang="en-US" altLang="ja-JP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6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非公正な調査を勧誘する事業者の存在が問題になっています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179B85D-DD99-542A-82D3-758932FDD1E8}"/>
              </a:ext>
            </a:extLst>
          </p:cNvPr>
          <p:cNvSpPr txBox="1"/>
          <p:nvPr/>
        </p:nvSpPr>
        <p:spPr>
          <a:xfrm>
            <a:off x="185502" y="4415412"/>
            <a:ext cx="20119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広告代理店さんや調査会社さんにお願いすればいいんでしょ？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E43020A-CB51-0093-F3B1-4A7047B7E097}"/>
              </a:ext>
            </a:extLst>
          </p:cNvPr>
          <p:cNvSpPr txBox="1"/>
          <p:nvPr/>
        </p:nvSpPr>
        <p:spPr>
          <a:xfrm>
            <a:off x="185502" y="7814260"/>
            <a:ext cx="271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i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kumimoji="1" lang="ja-JP" altLang="en-US" b="1" i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b="1" i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b="1" i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b="1" i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､JMRA</a:t>
            </a:r>
            <a:r>
              <a:rPr kumimoji="1" lang="ja-JP" altLang="en-US" b="1" i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では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3A8C924-0251-F0EE-05CF-046E0EF824A6}"/>
              </a:ext>
            </a:extLst>
          </p:cNvPr>
          <p:cNvSpPr txBox="1"/>
          <p:nvPr/>
        </p:nvSpPr>
        <p:spPr>
          <a:xfrm>
            <a:off x="223282" y="8183592"/>
            <a:ext cx="6449216" cy="1046440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ランキング広告表示に関する</a:t>
            </a:r>
            <a:b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調査データ開示ガイドライン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　を公表しました！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比較広告のための調査実施の手引き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　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（裏面を参照ください）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右中かっこ 28">
            <a:extLst>
              <a:ext uri="{FF2B5EF4-FFF2-40B4-BE49-F238E27FC236}">
                <a16:creationId xmlns:a16="http://schemas.microsoft.com/office/drawing/2014/main" id="{33D41AAA-B952-76FA-4403-7D678DB3E5C8}"/>
              </a:ext>
            </a:extLst>
          </p:cNvPr>
          <p:cNvSpPr/>
          <p:nvPr/>
        </p:nvSpPr>
        <p:spPr>
          <a:xfrm>
            <a:off x="4462797" y="8357191"/>
            <a:ext cx="109203" cy="678859"/>
          </a:xfrm>
          <a:prstGeom prst="righ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59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891DBC6-107F-35E5-66F9-926453E49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300" y="9419068"/>
            <a:ext cx="819150" cy="392509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4189AB-3C96-DD22-89E1-7A2AA82A2E55}"/>
              </a:ext>
            </a:extLst>
          </p:cNvPr>
          <p:cNvSpPr txBox="1"/>
          <p:nvPr/>
        </p:nvSpPr>
        <p:spPr>
          <a:xfrm>
            <a:off x="146664" y="730986"/>
            <a:ext cx="3504586" cy="138659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800" indent="-177800">
              <a:lnSpc>
                <a:spcPct val="114000"/>
              </a:lnSpc>
              <a:spcAft>
                <a:spcPts val="600"/>
              </a:spcAft>
            </a:pP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｢No.1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取得」という「結論先にありき」で調査対象者や設問を恣意的に設定する調査事業者（</a:t>
            </a:r>
            <a:r>
              <a:rPr kumimoji="1"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JMRA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非会員）に抗議</a:t>
            </a:r>
            <a:endParaRPr kumimoji="1"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800" indent="-177800">
              <a:lnSpc>
                <a:spcPct val="114000"/>
              </a:lnSpc>
              <a:spcAft>
                <a:spcPts val="600"/>
              </a:spcAft>
            </a:pP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｢No.1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表示」等に触れる一般消費者保護、市場調査に対する社会的信頼の維持を訴え　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B9424DB2-A2C2-5E28-2C2E-19CFBA2AF77E}"/>
              </a:ext>
            </a:extLst>
          </p:cNvPr>
          <p:cNvSpPr txBox="1">
            <a:spLocks/>
          </p:cNvSpPr>
          <p:nvPr/>
        </p:nvSpPr>
        <p:spPr>
          <a:xfrm>
            <a:off x="146663" y="124343"/>
            <a:ext cx="3504587" cy="5995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ja-JP" altLang="en-US" sz="500" b="1" dirty="0">
                <a:solidFill>
                  <a:srgbClr val="003399"/>
                </a:solidFill>
              </a:rPr>
              <a:t>　</a:t>
            </a:r>
            <a:endParaRPr lang="en-US" altLang="ja-JP" sz="500" b="1" dirty="0">
              <a:solidFill>
                <a:srgbClr val="003399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solidFill>
                  <a:srgbClr val="003399"/>
                </a:solidFill>
              </a:rPr>
              <a:t>JMRA</a:t>
            </a:r>
            <a:r>
              <a:rPr lang="ja-JP" altLang="en-US" sz="1600" b="1" dirty="0">
                <a:solidFill>
                  <a:srgbClr val="003399"/>
                </a:solidFill>
              </a:rPr>
              <a:t>として　　　　　</a:t>
            </a:r>
            <a:r>
              <a:rPr lang="ja-JP" altLang="en-US" sz="1300" b="1" dirty="0">
                <a:solidFill>
                  <a:srgbClr val="003399"/>
                </a:solidFill>
              </a:rPr>
              <a:t>（</a:t>
            </a:r>
            <a:r>
              <a:rPr lang="en-US" altLang="ja-JP" sz="1300" b="1" dirty="0">
                <a:solidFill>
                  <a:srgbClr val="003399"/>
                </a:solidFill>
              </a:rPr>
              <a:t>2022</a:t>
            </a:r>
            <a:r>
              <a:rPr lang="ja-JP" altLang="en-US" sz="1300" b="1" dirty="0">
                <a:solidFill>
                  <a:srgbClr val="003399"/>
                </a:solidFill>
              </a:rPr>
              <a:t>年</a:t>
            </a:r>
            <a:r>
              <a:rPr lang="en-US" altLang="ja-JP" sz="1300" b="1" dirty="0">
                <a:solidFill>
                  <a:srgbClr val="003399"/>
                </a:solidFill>
              </a:rPr>
              <a:t>1</a:t>
            </a:r>
            <a:r>
              <a:rPr lang="ja-JP" altLang="en-US" sz="1300" b="1" dirty="0">
                <a:solidFill>
                  <a:srgbClr val="003399"/>
                </a:solidFill>
              </a:rPr>
              <a:t>月</a:t>
            </a:r>
            <a:r>
              <a:rPr lang="en-US" altLang="ja-JP" sz="1300" b="1" dirty="0">
                <a:solidFill>
                  <a:srgbClr val="003399"/>
                </a:solidFill>
              </a:rPr>
              <a:t>18</a:t>
            </a:r>
            <a:r>
              <a:rPr lang="ja-JP" altLang="en-US" sz="1300" b="1" dirty="0">
                <a:solidFill>
                  <a:srgbClr val="003399"/>
                </a:solidFill>
              </a:rPr>
              <a:t>日）</a:t>
            </a:r>
            <a:br>
              <a:rPr lang="en-US" altLang="ja-JP" sz="1300" b="1" dirty="0">
                <a:solidFill>
                  <a:srgbClr val="003399"/>
                </a:solidFill>
              </a:rPr>
            </a:br>
            <a:r>
              <a:rPr lang="ja-JP" altLang="en-US" sz="1600" b="1" dirty="0">
                <a:solidFill>
                  <a:srgbClr val="003399"/>
                </a:solidFill>
              </a:rPr>
              <a:t>“非公正な</a:t>
            </a:r>
            <a:r>
              <a:rPr lang="en-US" altLang="ja-JP" sz="1600" b="1" dirty="0">
                <a:solidFill>
                  <a:srgbClr val="003399"/>
                </a:solidFill>
              </a:rPr>
              <a:t>｢No.1</a:t>
            </a:r>
            <a:r>
              <a:rPr lang="ja-JP" altLang="en-US" sz="1600" b="1" dirty="0">
                <a:solidFill>
                  <a:srgbClr val="003399"/>
                </a:solidFill>
              </a:rPr>
              <a:t>調査</a:t>
            </a:r>
            <a:r>
              <a:rPr lang="en-US" altLang="ja-JP" sz="1600" b="1" dirty="0">
                <a:solidFill>
                  <a:srgbClr val="003399"/>
                </a:solidFill>
              </a:rPr>
              <a:t>｣</a:t>
            </a:r>
            <a:r>
              <a:rPr lang="ja-JP" altLang="en-US" sz="1600" b="1" dirty="0">
                <a:solidFill>
                  <a:srgbClr val="003399"/>
                </a:solidFill>
              </a:rPr>
              <a:t>への抗議状”を発表</a:t>
            </a:r>
            <a:endParaRPr lang="en-US" altLang="ja-JP" sz="1600" dirty="0">
              <a:solidFill>
                <a:srgbClr val="C00000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1DA41E5-7BE4-38FD-673D-5A10CD58E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5200" y="78710"/>
            <a:ext cx="2075836" cy="1675236"/>
          </a:xfrm>
          <a:prstGeom prst="rect">
            <a:avLst/>
          </a:prstGeom>
        </p:spPr>
      </p:pic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0187E2A6-B642-C087-D897-7C08D2233C21}"/>
              </a:ext>
            </a:extLst>
          </p:cNvPr>
          <p:cNvSpPr txBox="1">
            <a:spLocks/>
          </p:cNvSpPr>
          <p:nvPr/>
        </p:nvSpPr>
        <p:spPr>
          <a:xfrm>
            <a:off x="3765550" y="1913931"/>
            <a:ext cx="2952750" cy="599557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ja-JP" altLang="en-US" sz="500" b="1" dirty="0">
                <a:solidFill>
                  <a:srgbClr val="003399"/>
                </a:solidFill>
              </a:rPr>
              <a:t>　</a:t>
            </a:r>
            <a:endParaRPr lang="en-US" altLang="ja-JP" sz="500" b="1" dirty="0">
              <a:solidFill>
                <a:srgbClr val="003399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1600" b="1" dirty="0">
                <a:solidFill>
                  <a:schemeClr val="bg1"/>
                </a:solidFill>
              </a:rPr>
              <a:t>消費者庁　　　</a:t>
            </a:r>
            <a:r>
              <a:rPr lang="ja-JP" altLang="en-US" sz="1300" b="1" dirty="0">
                <a:solidFill>
                  <a:schemeClr val="bg1"/>
                </a:solidFill>
              </a:rPr>
              <a:t>（</a:t>
            </a:r>
            <a:r>
              <a:rPr lang="en-US" altLang="ja-JP" sz="1300" b="1" dirty="0">
                <a:solidFill>
                  <a:schemeClr val="bg1"/>
                </a:solidFill>
              </a:rPr>
              <a:t>2022</a:t>
            </a:r>
            <a:r>
              <a:rPr lang="ja-JP" altLang="en-US" sz="1300" b="1" dirty="0">
                <a:solidFill>
                  <a:schemeClr val="bg1"/>
                </a:solidFill>
              </a:rPr>
              <a:t>年</a:t>
            </a:r>
            <a:r>
              <a:rPr lang="en-US" altLang="ja-JP" sz="1300" b="1" dirty="0">
                <a:solidFill>
                  <a:schemeClr val="bg1"/>
                </a:solidFill>
              </a:rPr>
              <a:t>6</a:t>
            </a:r>
            <a:r>
              <a:rPr lang="ja-JP" altLang="en-US" sz="1300" b="1" dirty="0">
                <a:solidFill>
                  <a:schemeClr val="bg1"/>
                </a:solidFill>
              </a:rPr>
              <a:t>月</a:t>
            </a:r>
            <a:r>
              <a:rPr lang="en-US" altLang="ja-JP" sz="1300" b="1" dirty="0">
                <a:solidFill>
                  <a:schemeClr val="bg1"/>
                </a:solidFill>
              </a:rPr>
              <a:t>15</a:t>
            </a:r>
            <a:r>
              <a:rPr lang="ja-JP" altLang="en-US" sz="1300" b="1" dirty="0">
                <a:solidFill>
                  <a:schemeClr val="bg1"/>
                </a:solidFill>
              </a:rPr>
              <a:t>日）</a:t>
            </a:r>
            <a:br>
              <a:rPr lang="en-US" altLang="ja-JP" sz="1300" b="1" dirty="0">
                <a:solidFill>
                  <a:schemeClr val="bg1"/>
                </a:solidFill>
              </a:rPr>
            </a:br>
            <a:r>
              <a:rPr lang="en-US" altLang="ja-JP" sz="1600" b="1" dirty="0">
                <a:solidFill>
                  <a:schemeClr val="bg1"/>
                </a:solidFill>
              </a:rPr>
              <a:t>｢</a:t>
            </a:r>
            <a:r>
              <a:rPr lang="ja-JP" altLang="en-US" sz="1600" b="1" dirty="0">
                <a:solidFill>
                  <a:schemeClr val="bg1"/>
                </a:solidFill>
              </a:rPr>
              <a:t>第</a:t>
            </a:r>
            <a:r>
              <a:rPr lang="en-US" altLang="ja-JP" sz="1600" b="1" dirty="0">
                <a:solidFill>
                  <a:schemeClr val="bg1"/>
                </a:solidFill>
              </a:rPr>
              <a:t>1</a:t>
            </a:r>
            <a:r>
              <a:rPr lang="ja-JP" altLang="en-US" sz="1600" b="1" dirty="0">
                <a:solidFill>
                  <a:schemeClr val="bg1"/>
                </a:solidFill>
              </a:rPr>
              <a:t>位」広告表示違反に措置命令</a:t>
            </a:r>
            <a:endParaRPr lang="en-US" altLang="ja-JP" sz="1600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0C6EDF6-E52C-C082-7F69-FA236AB4A1EC}"/>
              </a:ext>
            </a:extLst>
          </p:cNvPr>
          <p:cNvSpPr txBox="1"/>
          <p:nvPr/>
        </p:nvSpPr>
        <p:spPr>
          <a:xfrm>
            <a:off x="3765550" y="2513488"/>
            <a:ext cx="2952750" cy="59465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800" indent="-177800">
              <a:lnSpc>
                <a:spcPct val="114000"/>
              </a:lnSpc>
              <a:spcAft>
                <a:spcPts val="600"/>
              </a:spcAft>
            </a:pP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・某エステサロンのウエブ広告を</a:t>
            </a:r>
            <a:br>
              <a:rPr kumimoji="1"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不当表示（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優良誤認）と判定</a:t>
            </a:r>
            <a:endParaRPr kumimoji="1"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21B94F1E-C7F7-FFB2-3A2D-A560E931B7D2}"/>
              </a:ext>
            </a:extLst>
          </p:cNvPr>
          <p:cNvSpPr/>
          <p:nvPr/>
        </p:nvSpPr>
        <p:spPr>
          <a:xfrm rot="10800000">
            <a:off x="327331" y="2372872"/>
            <a:ext cx="3143250" cy="533400"/>
          </a:xfrm>
          <a:prstGeom prst="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B209B59D-6F0E-8AF2-E729-BAAAA3BD92EE}"/>
              </a:ext>
            </a:extLst>
          </p:cNvPr>
          <p:cNvSpPr txBox="1">
            <a:spLocks/>
          </p:cNvSpPr>
          <p:nvPr/>
        </p:nvSpPr>
        <p:spPr>
          <a:xfrm>
            <a:off x="146663" y="3127985"/>
            <a:ext cx="3504587" cy="59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ja-JP" altLang="en-US" sz="600" b="1" dirty="0">
                <a:solidFill>
                  <a:srgbClr val="003399"/>
                </a:solidFill>
              </a:rPr>
              <a:t>　</a:t>
            </a:r>
            <a:endParaRPr lang="en-US" altLang="ja-JP" sz="600" b="1" dirty="0">
              <a:solidFill>
                <a:srgbClr val="003399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solidFill>
                  <a:srgbClr val="003399"/>
                </a:solidFill>
              </a:rPr>
              <a:t>『</a:t>
            </a:r>
            <a:r>
              <a:rPr lang="ja-JP" altLang="en-US" sz="1600" b="1" dirty="0">
                <a:solidFill>
                  <a:srgbClr val="003399"/>
                </a:solidFill>
              </a:rPr>
              <a:t>ランキング広告表示に使用する</a:t>
            </a:r>
            <a:br>
              <a:rPr lang="en-US" altLang="ja-JP" sz="1600" b="1" dirty="0">
                <a:solidFill>
                  <a:srgbClr val="003399"/>
                </a:solidFill>
              </a:rPr>
            </a:br>
            <a:r>
              <a:rPr lang="ja-JP" altLang="en-US" sz="1600" b="1" dirty="0">
                <a:solidFill>
                  <a:srgbClr val="003399"/>
                </a:solidFill>
              </a:rPr>
              <a:t>　調査データ開示ガイドライン</a:t>
            </a:r>
            <a:r>
              <a:rPr lang="en-US" altLang="ja-JP" sz="1600" b="1" dirty="0">
                <a:solidFill>
                  <a:srgbClr val="003399"/>
                </a:solidFill>
              </a:rPr>
              <a:t>』</a:t>
            </a:r>
            <a:r>
              <a:rPr lang="ja-JP" altLang="en-US" sz="1600" b="1" dirty="0">
                <a:solidFill>
                  <a:srgbClr val="003399"/>
                </a:solidFill>
              </a:rPr>
              <a:t>を公表</a:t>
            </a:r>
            <a:endParaRPr lang="en-US" altLang="ja-JP" sz="1600" dirty="0">
              <a:solidFill>
                <a:srgbClr val="C0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DCFCFE7-2BBF-E6CC-BE4B-A958B346918B}"/>
              </a:ext>
            </a:extLst>
          </p:cNvPr>
          <p:cNvSpPr txBox="1"/>
          <p:nvPr/>
        </p:nvSpPr>
        <p:spPr>
          <a:xfrm>
            <a:off x="146662" y="3721864"/>
            <a:ext cx="3504586" cy="30064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800" indent="-177800">
              <a:lnSpc>
                <a:spcPct val="114000"/>
              </a:lnSpc>
              <a:spcAft>
                <a:spcPts val="400"/>
              </a:spcAft>
            </a:pPr>
            <a:r>
              <a:rPr kumimoji="1" lang="ja-JP" altLang="en-US" sz="13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ポイントは･･･</a:t>
            </a:r>
            <a:endParaRPr kumimoji="1" lang="en-US" altLang="ja-JP" sz="13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800" indent="-177800">
              <a:lnSpc>
                <a:spcPct val="114000"/>
              </a:lnSpc>
              <a:spcAft>
                <a:spcPts val="600"/>
              </a:spcAft>
            </a:pP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｢No.1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」などランキング</a:t>
            </a:r>
            <a:r>
              <a:rPr kumimoji="1"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表示の根拠となる調査データの開示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に関する基準と方策</a:t>
            </a:r>
            <a:endParaRPr kumimoji="1"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800" indent="-177800">
              <a:lnSpc>
                <a:spcPct val="114000"/>
              </a:lnSpc>
              <a:spcAft>
                <a:spcPts val="600"/>
              </a:spcAft>
            </a:pP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一般消費者に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「これは公正な調査結果なのか？」を</a:t>
            </a:r>
            <a:r>
              <a:rPr kumimoji="1"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判断する機会と材料を提供</a:t>
            </a:r>
            <a:endParaRPr kumimoji="1"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800" indent="-177800">
              <a:lnSpc>
                <a:spcPct val="114000"/>
              </a:lnSpc>
              <a:spcAft>
                <a:spcPts val="600"/>
              </a:spcAft>
            </a:pP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・調査発注者（顧客企業）との契約推奨</a:t>
            </a:r>
            <a:endParaRPr kumimoji="1"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800" indent="-177800">
              <a:lnSpc>
                <a:spcPct val="114000"/>
              </a:lnSpc>
              <a:spcAft>
                <a:spcPts val="600"/>
              </a:spcAft>
            </a:pP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公表されることが望ましい事項の提示</a:t>
            </a:r>
            <a:endParaRPr kumimoji="1" lang="en-US" altLang="ja-JP" sz="1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800" indent="-177800">
              <a:lnSpc>
                <a:spcPct val="114000"/>
              </a:lnSpc>
              <a:spcAft>
                <a:spcPts val="600"/>
              </a:spcAft>
            </a:pP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広告表示問題専門委員会の設立</a:t>
            </a:r>
            <a:br>
              <a:rPr kumimoji="1"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↓</a:t>
            </a:r>
            <a:b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3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JARO</a:t>
            </a:r>
            <a:r>
              <a:rPr lang="ja-JP" altLang="en-US" sz="130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（公益社団法人 日本広告審査機構）に協力する自主規制団体へ</a:t>
            </a:r>
            <a:endParaRPr lang="en-US" altLang="ja-JP" sz="130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5" name="図 1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CADEE440-9BFD-7617-BF96-34E1AF07BA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550" y="3582261"/>
            <a:ext cx="2420647" cy="1327150"/>
          </a:xfrm>
          <a:prstGeom prst="rect">
            <a:avLst/>
          </a:prstGeom>
        </p:spPr>
      </p:pic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B16CC1B4-A714-38AB-1803-7FFAE1209A6D}"/>
              </a:ext>
            </a:extLst>
          </p:cNvPr>
          <p:cNvSpPr txBox="1">
            <a:spLocks/>
          </p:cNvSpPr>
          <p:nvPr/>
        </p:nvSpPr>
        <p:spPr>
          <a:xfrm>
            <a:off x="3765550" y="5286728"/>
            <a:ext cx="2952750" cy="5995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ja-JP" altLang="en-US" sz="600" b="1" dirty="0">
                <a:solidFill>
                  <a:srgbClr val="003399"/>
                </a:solidFill>
              </a:rPr>
              <a:t>　</a:t>
            </a:r>
            <a:endParaRPr lang="en-US" altLang="ja-JP" sz="600" b="1" dirty="0">
              <a:solidFill>
                <a:srgbClr val="003399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1600" b="1" dirty="0">
                <a:solidFill>
                  <a:srgbClr val="003399"/>
                </a:solidFill>
              </a:rPr>
              <a:t>実務家向け</a:t>
            </a:r>
            <a:r>
              <a:rPr lang="en-US" altLang="ja-JP" sz="1600" b="1" dirty="0">
                <a:solidFill>
                  <a:srgbClr val="003399"/>
                </a:solidFill>
              </a:rPr>
              <a:t>『</a:t>
            </a:r>
            <a:r>
              <a:rPr lang="ja-JP" altLang="en-US" sz="1600" b="1" dirty="0">
                <a:solidFill>
                  <a:srgbClr val="003399"/>
                </a:solidFill>
              </a:rPr>
              <a:t>比較広告のための</a:t>
            </a:r>
            <a:br>
              <a:rPr lang="en-US" altLang="ja-JP" sz="1600" b="1" dirty="0">
                <a:solidFill>
                  <a:srgbClr val="003399"/>
                </a:solidFill>
              </a:rPr>
            </a:br>
            <a:r>
              <a:rPr lang="en-US" altLang="ja-JP" sz="1600" b="1" dirty="0">
                <a:solidFill>
                  <a:srgbClr val="003399"/>
                </a:solidFill>
              </a:rPr>
              <a:t> </a:t>
            </a:r>
            <a:r>
              <a:rPr lang="ja-JP" altLang="en-US" sz="1600" b="1" dirty="0">
                <a:solidFill>
                  <a:srgbClr val="003399"/>
                </a:solidFill>
              </a:rPr>
              <a:t>調査実施の手引き</a:t>
            </a:r>
            <a:r>
              <a:rPr lang="en-US" altLang="ja-JP" sz="1600" b="1" dirty="0">
                <a:solidFill>
                  <a:srgbClr val="003399"/>
                </a:solidFill>
              </a:rPr>
              <a:t>』</a:t>
            </a:r>
            <a:r>
              <a:rPr lang="ja-JP" altLang="en-US" sz="1600" b="1" dirty="0">
                <a:solidFill>
                  <a:srgbClr val="003399"/>
                </a:solidFill>
              </a:rPr>
              <a:t>を同時に発行</a:t>
            </a:r>
            <a:endParaRPr lang="en-US" altLang="ja-JP" sz="1600" dirty="0">
              <a:solidFill>
                <a:srgbClr val="C0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ADA1193-BC3C-BB7B-D5F9-92D942C272BF}"/>
              </a:ext>
            </a:extLst>
          </p:cNvPr>
          <p:cNvSpPr txBox="1"/>
          <p:nvPr/>
        </p:nvSpPr>
        <p:spPr>
          <a:xfrm>
            <a:off x="3765550" y="5886285"/>
            <a:ext cx="2952750" cy="8051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800" indent="-177800">
              <a:lnSpc>
                <a:spcPct val="114000"/>
              </a:lnSpc>
              <a:spcAft>
                <a:spcPts val="600"/>
              </a:spcAft>
            </a:pP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・調査設計の考え方、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調査票の具体的な事例等を提示</a:t>
            </a:r>
            <a:b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今後、随時改定してまいります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8BF14DC6-13E8-1701-A755-BEC3306BE462}"/>
              </a:ext>
            </a:extLst>
          </p:cNvPr>
          <p:cNvSpPr txBox="1">
            <a:spLocks/>
          </p:cNvSpPr>
          <p:nvPr/>
        </p:nvSpPr>
        <p:spPr>
          <a:xfrm>
            <a:off x="143180" y="7411243"/>
            <a:ext cx="6571638" cy="1386598"/>
          </a:xfrm>
          <a:prstGeom prst="rect">
            <a:avLst/>
          </a:prstGeom>
          <a:solidFill>
            <a:srgbClr val="FFFF00"/>
          </a:solidFill>
          <a:ln w="6350">
            <a:solidFill>
              <a:srgbClr val="0099FF"/>
            </a:solidFill>
            <a:prstDash val="dash"/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47675">
              <a:lnSpc>
                <a:spcPct val="100000"/>
              </a:lnSpc>
              <a:buFont typeface="Wingdings" panose="05000000000000000000" pitchFamily="2" charset="2"/>
              <a:buChar char="u"/>
            </a:pPr>
            <a:endParaRPr lang="en-US" altLang="ja-JP" sz="300" b="1" dirty="0">
              <a:solidFill>
                <a:srgbClr val="003399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n"/>
            </a:pP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｢No.1</a:t>
            </a:r>
            <a:r>
              <a:rPr lang="ja-JP" altLang="en-GB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」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や「第</a:t>
            </a:r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位」を獲得することは、マーケティング上の重要課題です</a:t>
            </a:r>
            <a:endParaRPr lang="en-US" altLang="ja-JP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n"/>
            </a:pPr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ja-JP" sz="1400" b="1" dirty="0">
                <a:solidFill>
                  <a:srgbClr val="C00000"/>
                </a:solidFill>
              </a:rPr>
              <a:t>｢</a:t>
            </a:r>
            <a:r>
              <a:rPr lang="ja-JP" altLang="en-US" sz="1400" b="1" dirty="0">
                <a:solidFill>
                  <a:srgbClr val="C00000"/>
                </a:solidFill>
              </a:rPr>
              <a:t>優良誤認」表示の防止責任は広告主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にありますが、</a:t>
            </a:r>
            <a:r>
              <a:rPr lang="ja-JP" altLang="en-US" sz="1400" b="1" dirty="0">
                <a:solidFill>
                  <a:srgbClr val="C00000"/>
                </a:solidFill>
              </a:rPr>
              <a:t>調査会社にも顧客への注意喚起義務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があります</a:t>
            </a:r>
            <a:r>
              <a:rPr lang="ja-JP" altLang="en-US" sz="1300" b="1" dirty="0">
                <a:solidFill>
                  <a:srgbClr val="002060"/>
                </a:solidFill>
              </a:rPr>
              <a:t>（リサーチ綱領、</a:t>
            </a:r>
            <a:r>
              <a:rPr lang="en-US" altLang="ja-JP" sz="1300" b="1" dirty="0">
                <a:solidFill>
                  <a:srgbClr val="002060"/>
                </a:solidFill>
              </a:rPr>
              <a:t>JIS Y 20252 </a:t>
            </a:r>
            <a:r>
              <a:rPr lang="ja-JP" altLang="en-US" sz="1300" b="1" dirty="0">
                <a:solidFill>
                  <a:srgbClr val="002060"/>
                </a:solidFill>
              </a:rPr>
              <a:t>ほかの規定）</a:t>
            </a:r>
            <a:endParaRPr lang="en-US" altLang="ja-JP" sz="13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n"/>
            </a:pP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表示の根拠となる調査データ等の情報開示を通じて、</a:t>
            </a:r>
            <a:r>
              <a:rPr lang="ja-JP" altLang="en-US" sz="1400" b="1" dirty="0">
                <a:solidFill>
                  <a:srgbClr val="C00000"/>
                </a:solidFill>
              </a:rPr>
              <a:t>健全なマーケティング活動の発展につなげていきましょう！</a:t>
            </a:r>
            <a:endParaRPr lang="en-US" altLang="ja-JP" sz="1400" b="1" dirty="0">
              <a:solidFill>
                <a:srgbClr val="C00000"/>
              </a:solidFill>
            </a:endParaRPr>
          </a:p>
        </p:txBody>
      </p:sp>
      <p:sp>
        <p:nvSpPr>
          <p:cNvPr id="20" name="字幕 2">
            <a:extLst>
              <a:ext uri="{FF2B5EF4-FFF2-40B4-BE49-F238E27FC236}">
                <a16:creationId xmlns:a16="http://schemas.microsoft.com/office/drawing/2014/main" id="{739FB077-FA18-76CF-A7E0-8F1261D16FFC}"/>
              </a:ext>
            </a:extLst>
          </p:cNvPr>
          <p:cNvSpPr txBox="1">
            <a:spLocks/>
          </p:cNvSpPr>
          <p:nvPr/>
        </p:nvSpPr>
        <p:spPr>
          <a:xfrm>
            <a:off x="143181" y="6875683"/>
            <a:ext cx="6571637" cy="34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6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9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6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35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13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92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70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48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26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5000"/>
              </a:lnSpc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詳しくはこちら ⇒ </a:t>
            </a:r>
            <a:r>
              <a:rPr lang="en-GB" altLang="ja-JP" b="1" dirty="0">
                <a:latin typeface="メイリオ" panose="020B0604030504040204" pitchFamily="50" charset="-128"/>
                <a:ea typeface="メイリオ" panose="020B0604030504040204" pitchFamily="50" charset="-128"/>
                <a:hlinkClick r:id="rId5"/>
              </a:rPr>
              <a:t>http://www.jmra-net.or.jp/rule/guideline/</a:t>
            </a:r>
            <a:endParaRPr lang="en-GB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95000"/>
              </a:lnSpc>
            </a:pPr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字幕 2">
            <a:extLst>
              <a:ext uri="{FF2B5EF4-FFF2-40B4-BE49-F238E27FC236}">
                <a16:creationId xmlns:a16="http://schemas.microsoft.com/office/drawing/2014/main" id="{E1B8DF1B-BE49-5E84-67BD-711F9BEBEDF8}"/>
              </a:ext>
            </a:extLst>
          </p:cNvPr>
          <p:cNvSpPr txBox="1">
            <a:spLocks/>
          </p:cNvSpPr>
          <p:nvPr/>
        </p:nvSpPr>
        <p:spPr>
          <a:xfrm>
            <a:off x="1346200" y="8904704"/>
            <a:ext cx="5270499" cy="541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6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9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6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35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13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92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70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48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26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お問い合わせ・ご相談は</a:t>
            </a:r>
            <a:b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（一社）日本マーケティング・リサーチ協会の会員社へ</a:t>
            </a:r>
          </a:p>
        </p:txBody>
      </p:sp>
      <p:sp>
        <p:nvSpPr>
          <p:cNvPr id="22" name="矢印: 右 21">
            <a:extLst>
              <a:ext uri="{FF2B5EF4-FFF2-40B4-BE49-F238E27FC236}">
                <a16:creationId xmlns:a16="http://schemas.microsoft.com/office/drawing/2014/main" id="{85FDC78F-99B6-5157-DC33-D20D65FB6FCB}"/>
              </a:ext>
            </a:extLst>
          </p:cNvPr>
          <p:cNvSpPr/>
          <p:nvPr/>
        </p:nvSpPr>
        <p:spPr>
          <a:xfrm>
            <a:off x="996949" y="8978759"/>
            <a:ext cx="273050" cy="39250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字幕 2">
            <a:extLst>
              <a:ext uri="{FF2B5EF4-FFF2-40B4-BE49-F238E27FC236}">
                <a16:creationId xmlns:a16="http://schemas.microsoft.com/office/drawing/2014/main" id="{B125D1FF-D772-CE62-0D6F-2BB0615B0FC9}"/>
              </a:ext>
            </a:extLst>
          </p:cNvPr>
          <p:cNvSpPr txBox="1">
            <a:spLocks/>
          </p:cNvSpPr>
          <p:nvPr/>
        </p:nvSpPr>
        <p:spPr>
          <a:xfrm>
            <a:off x="0" y="9485938"/>
            <a:ext cx="2082800" cy="34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6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9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6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35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13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92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70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48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26" indent="0" algn="ctr" defTabSz="514356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5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（会員社名・ロゴ）</a:t>
            </a:r>
          </a:p>
        </p:txBody>
      </p:sp>
    </p:spTree>
    <p:extLst>
      <p:ext uri="{BB962C8B-B14F-4D97-AF65-F5344CB8AC3E}">
        <p14:creationId xmlns:p14="http://schemas.microsoft.com/office/powerpoint/2010/main" val="2469524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584</Words>
  <Application>Microsoft Office PowerPoint</Application>
  <PresentationFormat>A4 210 x 297 mm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HGS創英角ﾎﾟｯﾌﾟ体</vt:lpstr>
      <vt:lpstr>メイリオ</vt:lpstr>
      <vt:lpstr>游ゴシック</vt:lpstr>
      <vt:lpstr>游ゴシック Light</vt:lpstr>
      <vt:lpstr>Arial</vt:lpstr>
      <vt:lpstr>Wingdings</vt:lpstr>
      <vt:lpstr>Office テーマ</vt:lpstr>
      <vt:lpstr>その表示､本当に大丈夫ですか？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その広告､本当に大丈夫ですか？</dc:title>
  <dc:creator>Ichinose Hiroyuki</dc:creator>
  <cp:lastModifiedBy>Ichinose Hiroyuki</cp:lastModifiedBy>
  <cp:revision>14</cp:revision>
  <cp:lastPrinted>2022-06-25T02:47:05Z</cp:lastPrinted>
  <dcterms:created xsi:type="dcterms:W3CDTF">2022-06-23T15:10:28Z</dcterms:created>
  <dcterms:modified xsi:type="dcterms:W3CDTF">2022-07-05T02:32:11Z</dcterms:modified>
</cp:coreProperties>
</file>